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9" d="100"/>
          <a:sy n="79" d="100"/>
        </p:scale>
        <p:origin x="-108" y="-60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332464" y="0"/>
            <a:ext cx="859536" cy="1335024"/>
          </a:xfrm>
          <a:prstGeom prst="rect">
            <a:avLst/>
          </a:prstGeom>
        </p:spPr>
      </p:pic>
      <p:sp>
        <p:nvSpPr>
          <p:cNvPr id="3" name="Прямоугольник 2"/>
          <p:cNvSpPr/>
          <p:nvPr/>
        </p:nvSpPr>
        <p:spPr>
          <a:xfrm>
            <a:off x="2452662" y="1928802"/>
            <a:ext cx="6918960" cy="691896"/>
          </a:xfrm>
          <a:prstGeom prst="rect">
            <a:avLst/>
          </a:prstGeom>
        </p:spPr>
        <p:txBody>
          <a:bodyPr wrap="none" lIns="0" tIns="0" rIns="0" bIns="0">
            <a:noAutofit/>
          </a:bodyPr>
          <a:lstStyle/>
          <a:p>
            <a:pPr indent="0">
              <a:lnSpc>
                <a:spcPts val="7200"/>
              </a:lnSpc>
            </a:pPr>
            <a:r>
              <a:rPr lang="ru" sz="5900" dirty="0">
                <a:latin typeface="Calibri"/>
              </a:rPr>
              <a:t>Электробезопасность</a:t>
            </a:r>
          </a:p>
        </p:txBody>
      </p:sp>
      <p:sp>
        <p:nvSpPr>
          <p:cNvPr id="4" name="Прямоугольник 3"/>
          <p:cNvSpPr/>
          <p:nvPr/>
        </p:nvSpPr>
        <p:spPr>
          <a:xfrm>
            <a:off x="11173968" y="6477000"/>
            <a:ext cx="97536" cy="134112"/>
          </a:xfrm>
          <a:prstGeom prst="rect">
            <a:avLst/>
          </a:prstGeom>
        </p:spPr>
        <p:txBody>
          <a:bodyPr wrap="none" lIns="0" tIns="0" rIns="0" bIns="0">
            <a:noAutofit/>
          </a:bodyPr>
          <a:lstStyle/>
          <a:p>
            <a:pPr indent="0">
              <a:lnSpc>
                <a:spcPts val="1340"/>
              </a:lnSpc>
            </a:pPr>
            <a:r>
              <a:rPr lang="ru" sz="1100">
                <a:solidFill>
                  <a:srgbClr val="898989"/>
                </a:solidFill>
                <a:latin typeface="Calibri"/>
              </a:rPr>
              <a:t>2</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362712" y="286512"/>
            <a:ext cx="11405616" cy="6099048"/>
          </a:xfrm>
          <a:prstGeom prst="rect">
            <a:avLst/>
          </a:prstGeom>
        </p:spPr>
        <p:txBody>
          <a:bodyPr lIns="0" tIns="0" rIns="0" bIns="0">
            <a:noAutofit/>
          </a:bodyPr>
          <a:lstStyle/>
          <a:p>
            <a:pPr indent="0">
              <a:lnSpc>
                <a:spcPts val="2930"/>
              </a:lnSpc>
            </a:pPr>
            <a:r>
              <a:rPr lang="ru" sz="2400" b="1" i="1">
                <a:latin typeface="Calibri"/>
              </a:rPr>
              <a:t>Электрические травмы</a:t>
            </a:r>
          </a:p>
          <a:p>
            <a:pPr indent="0">
              <a:lnSpc>
                <a:spcPts val="2016"/>
              </a:lnSpc>
              <a:spcAft>
                <a:spcPts val="1470"/>
              </a:spcAft>
            </a:pPr>
            <a:r>
              <a:rPr lang="ru" sz="1800" b="1" i="1">
                <a:latin typeface="Calibri"/>
              </a:rPr>
              <a:t>Электрические ожоги -</a:t>
            </a:r>
            <a:r>
              <a:rPr lang="ru" sz="1800">
                <a:latin typeface="Calibri"/>
              </a:rPr>
              <a:t> наиболее распространенная травма (до 60-65 %). В зависимости от тяжести поражения они разделяются на четыре степени, начиная от покраснения кожи до обугливания тканей.</a:t>
            </a:r>
          </a:p>
          <a:p>
            <a:pPr indent="0">
              <a:lnSpc>
                <a:spcPts val="2016"/>
              </a:lnSpc>
              <a:spcAft>
                <a:spcPts val="1470"/>
              </a:spcAft>
            </a:pPr>
            <a:r>
              <a:rPr lang="ru" sz="1800" b="1" i="1">
                <a:latin typeface="Calibri"/>
              </a:rPr>
              <a:t>Металлизация кожи</a:t>
            </a:r>
            <a:r>
              <a:rPr lang="ru" sz="1800">
                <a:latin typeface="Calibri"/>
              </a:rPr>
              <a:t> (у 10 % пострадавших) - проникновение в кожу мельчайших частиц металла вследствие разбрызгивания его при горении электрической дуги.</a:t>
            </a:r>
          </a:p>
          <a:p>
            <a:pPr indent="0">
              <a:lnSpc>
                <a:spcPts val="2040"/>
              </a:lnSpc>
              <a:spcAft>
                <a:spcPts val="1470"/>
              </a:spcAft>
            </a:pPr>
            <a:r>
              <a:rPr lang="ru" sz="1800" b="1" i="1">
                <a:latin typeface="Calibri"/>
              </a:rPr>
              <a:t>Электрические знаки</a:t>
            </a:r>
            <a:r>
              <a:rPr lang="ru" sz="1800">
                <a:latin typeface="Calibri"/>
              </a:rPr>
              <a:t> (19-21 % от всех электротравм) - представляют собой пятна серо-желтого цвета на коже человека, возникающие при касании с токоведущими частями. Электрические знаки безболезненны и со временем исчезают бесследно.</a:t>
            </a:r>
          </a:p>
          <a:p>
            <a:pPr indent="0">
              <a:lnSpc>
                <a:spcPts val="2040"/>
              </a:lnSpc>
              <a:spcAft>
                <a:spcPts val="1470"/>
              </a:spcAft>
            </a:pPr>
            <a:r>
              <a:rPr lang="ru" sz="1800" b="1" i="1">
                <a:latin typeface="Calibri"/>
              </a:rPr>
              <a:t>Механические повреждения</a:t>
            </a:r>
            <a:r>
              <a:rPr lang="ru" sz="1800">
                <a:latin typeface="Calibri"/>
              </a:rPr>
              <a:t> (редко) - следствие судорожных сокращений мышц под действием электрического тока. При этом возникают разрывы тканей, вывихи суставов, переломы костей или ушибы при падении с высоты.</a:t>
            </a:r>
          </a:p>
          <a:p>
            <a:pPr indent="0">
              <a:lnSpc>
                <a:spcPts val="2040"/>
              </a:lnSpc>
              <a:spcAft>
                <a:spcPts val="1470"/>
              </a:spcAft>
            </a:pPr>
            <a:r>
              <a:rPr lang="ru" sz="1800" b="1" i="1">
                <a:latin typeface="Calibri"/>
              </a:rPr>
              <a:t>Электроофтальмия</a:t>
            </a:r>
            <a:r>
              <a:rPr lang="ru" sz="1800">
                <a:latin typeface="Calibri"/>
              </a:rPr>
              <a:t> (у 1-2 % пострадавших) - воспаление наружных оболочек глаза под действием ультрафиолетового излучения от электрической дуги. При этом возникает резь, слезоточение, частичное ослепление и светобоязнь. Болезнь обычно продолжается несколько дней.</a:t>
            </a:r>
          </a:p>
          <a:p>
            <a:pPr indent="0">
              <a:lnSpc>
                <a:spcPts val="2040"/>
              </a:lnSpc>
            </a:pPr>
            <a:r>
              <a:rPr lang="ru" sz="1800" b="1" i="1">
                <a:latin typeface="Calibri"/>
              </a:rPr>
              <a:t>Электрический удар -</a:t>
            </a:r>
            <a:r>
              <a:rPr lang="ru" sz="1800">
                <a:latin typeface="Calibri"/>
              </a:rPr>
              <a:t> это возбуждение нервной системы и мышц организма электрическим током. Последствия электрического удара могут быть самыми различными: от легкого испуга до наступления клинической смерти. Электрические удары вызывают до 85 % смертельных поражений от электрического тока.</a:t>
            </a:r>
          </a:p>
        </p:txBody>
      </p:sp>
      <p:sp>
        <p:nvSpPr>
          <p:cNvPr id="3" name="Прямоугольник 2"/>
          <p:cNvSpPr/>
          <p:nvPr/>
        </p:nvSpPr>
        <p:spPr>
          <a:xfrm>
            <a:off x="11100816" y="6477000"/>
            <a:ext cx="170688" cy="134112"/>
          </a:xfrm>
          <a:prstGeom prst="rect">
            <a:avLst/>
          </a:prstGeom>
        </p:spPr>
        <p:txBody>
          <a:bodyPr wrap="none" lIns="0" tIns="0" rIns="0" bIns="0">
            <a:noAutofit/>
          </a:bodyPr>
          <a:lstStyle/>
          <a:p>
            <a:pPr indent="0">
              <a:lnSpc>
                <a:spcPts val="1340"/>
              </a:lnSpc>
            </a:pPr>
            <a:r>
              <a:rPr lang="ru" sz="1100">
                <a:solidFill>
                  <a:srgbClr val="898989"/>
                </a:solidFill>
                <a:latin typeface="Calibri"/>
              </a:rPr>
              <a:t>14</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090928" y="822960"/>
            <a:ext cx="7836408" cy="5708904"/>
          </a:xfrm>
          <a:prstGeom prst="rect">
            <a:avLst/>
          </a:prstGeom>
        </p:spPr>
      </p:pic>
      <p:sp>
        <p:nvSpPr>
          <p:cNvPr id="3" name="Прямоугольник 2"/>
          <p:cNvSpPr/>
          <p:nvPr/>
        </p:nvSpPr>
        <p:spPr>
          <a:xfrm>
            <a:off x="356616" y="222504"/>
            <a:ext cx="5190744" cy="307848"/>
          </a:xfrm>
          <a:prstGeom prst="rect">
            <a:avLst/>
          </a:prstGeom>
        </p:spPr>
        <p:txBody>
          <a:bodyPr wrap="none" lIns="0" tIns="0" rIns="0" bIns="0">
            <a:noAutofit/>
          </a:bodyPr>
          <a:lstStyle/>
          <a:p>
            <a:pPr indent="0">
              <a:lnSpc>
                <a:spcPts val="2810"/>
              </a:lnSpc>
            </a:pPr>
            <a:r>
              <a:rPr lang="ru" sz="2300">
                <a:latin typeface="Calibri"/>
              </a:rPr>
              <a:t>Основные правила электробезопасности</a:t>
            </a:r>
          </a:p>
        </p:txBody>
      </p:sp>
      <p:sp>
        <p:nvSpPr>
          <p:cNvPr id="4" name="Прямоугольник 3"/>
          <p:cNvSpPr/>
          <p:nvPr/>
        </p:nvSpPr>
        <p:spPr>
          <a:xfrm>
            <a:off x="7638288" y="6102096"/>
            <a:ext cx="1450848" cy="192024"/>
          </a:xfrm>
          <a:prstGeom prst="rect">
            <a:avLst/>
          </a:prstGeom>
        </p:spPr>
        <p:txBody>
          <a:bodyPr lIns="0" tIns="0" rIns="0" bIns="0">
            <a:noAutofit/>
          </a:bodyPr>
          <a:lstStyle/>
          <a:p>
            <a:pPr indent="0" algn="just">
              <a:lnSpc>
                <a:spcPts val="432"/>
              </a:lnSpc>
            </a:pPr>
            <a:r>
              <a:rPr lang="ru" sz="400">
                <a:solidFill>
                  <a:srgbClr val="CFDDF3"/>
                </a:solidFill>
                <a:latin typeface="Palatino Linotype"/>
              </a:rPr>
              <a:t>ПРОЕКТ ПРОХОДИТ ПРИ ПОДДЕРЖКЕ:</a:t>
            </a:r>
          </a:p>
          <a:p>
            <a:pPr indent="0" algn="just">
              <a:lnSpc>
                <a:spcPts val="432"/>
              </a:lnSpc>
            </a:pPr>
            <a:r>
              <a:rPr lang="ru" sz="400">
                <a:solidFill>
                  <a:srgbClr val="BBC5E2"/>
                </a:solidFill>
                <a:latin typeface="Calibri"/>
              </a:rPr>
              <a:t>Комитета по образованию Правительства Санкт-Петербурга ГУ МВД России по Санкт-Петербургу и Ленинградской области</a:t>
            </a:r>
          </a:p>
        </p:txBody>
      </p:sp>
      <p:sp>
        <p:nvSpPr>
          <p:cNvPr id="5" name="Прямоугольник 4"/>
          <p:cNvSpPr/>
          <p:nvPr/>
        </p:nvSpPr>
        <p:spPr>
          <a:xfrm>
            <a:off x="6894576" y="999744"/>
            <a:ext cx="2182368" cy="109728"/>
          </a:xfrm>
          <a:prstGeom prst="rect">
            <a:avLst/>
          </a:prstGeom>
        </p:spPr>
        <p:txBody>
          <a:bodyPr wrap="none" lIns="0" tIns="0" rIns="0" bIns="0">
            <a:noAutofit/>
          </a:bodyPr>
          <a:lstStyle/>
          <a:p>
            <a:pPr indent="0">
              <a:lnSpc>
                <a:spcPts val="1150"/>
              </a:lnSpc>
            </a:pPr>
            <a:r>
              <a:rPr lang="ru" sz="850" b="1" cap="small">
                <a:solidFill>
                  <a:srgbClr val="D7593A"/>
                </a:solidFill>
                <a:latin typeface="Palatino Linotype"/>
              </a:rPr>
              <a:t>соблюдай осторожность рядом</a:t>
            </a:r>
          </a:p>
        </p:txBody>
      </p:sp>
      <p:sp>
        <p:nvSpPr>
          <p:cNvPr id="6" name="Прямоугольник 5"/>
          <p:cNvSpPr/>
          <p:nvPr/>
        </p:nvSpPr>
        <p:spPr>
          <a:xfrm>
            <a:off x="2859024" y="1091184"/>
            <a:ext cx="2407920" cy="121920"/>
          </a:xfrm>
          <a:prstGeom prst="rect">
            <a:avLst/>
          </a:prstGeom>
        </p:spPr>
        <p:txBody>
          <a:bodyPr wrap="none" lIns="0" tIns="0" rIns="0" bIns="0">
            <a:noAutofit/>
          </a:bodyPr>
          <a:lstStyle/>
          <a:p>
            <a:pPr indent="0">
              <a:lnSpc>
                <a:spcPts val="1350"/>
              </a:lnSpc>
            </a:pPr>
            <a:r>
              <a:rPr lang="ru" sz="1000" b="1">
                <a:solidFill>
                  <a:srgbClr val="D7593A"/>
                </a:solidFill>
                <a:latin typeface="Palatino Linotype"/>
              </a:rPr>
              <a:t>ЕСЛИ ТЫ УВИДЕЛ ТАКИЕ ЗНАКИ -</a:t>
            </a:r>
          </a:p>
        </p:txBody>
      </p:sp>
      <p:sp>
        <p:nvSpPr>
          <p:cNvPr id="7" name="Прямоугольник 6"/>
          <p:cNvSpPr/>
          <p:nvPr/>
        </p:nvSpPr>
        <p:spPr>
          <a:xfrm>
            <a:off x="6284976" y="1133856"/>
            <a:ext cx="3395472" cy="97536"/>
          </a:xfrm>
          <a:prstGeom prst="rect">
            <a:avLst/>
          </a:prstGeom>
        </p:spPr>
        <p:txBody>
          <a:bodyPr wrap="none" lIns="0" tIns="0" rIns="0" bIns="0">
            <a:noAutofit/>
          </a:bodyPr>
          <a:lstStyle/>
          <a:p>
            <a:pPr indent="0">
              <a:lnSpc>
                <a:spcPts val="1150"/>
              </a:lnSpc>
            </a:pPr>
            <a:r>
              <a:rPr lang="ru" sz="850" b="1">
                <a:solidFill>
                  <a:srgbClr val="D7593A"/>
                </a:solidFill>
                <a:latin typeface="Palatino Linotype"/>
              </a:rPr>
              <a:t>С ЭНЕРГООБЪЕКТАМИ И ЭЛЕКТРИЧЕСКИМИ ПРИБОРАМИ!</a:t>
            </a:r>
          </a:p>
        </p:txBody>
      </p:sp>
      <p:sp>
        <p:nvSpPr>
          <p:cNvPr id="8" name="Прямоугольник 7"/>
          <p:cNvSpPr/>
          <p:nvPr/>
        </p:nvSpPr>
        <p:spPr>
          <a:xfrm>
            <a:off x="3371088" y="1243584"/>
            <a:ext cx="1371600" cy="128016"/>
          </a:xfrm>
          <a:prstGeom prst="rect">
            <a:avLst/>
          </a:prstGeom>
        </p:spPr>
        <p:txBody>
          <a:bodyPr wrap="none" lIns="0" tIns="0" rIns="0" bIns="0">
            <a:noAutofit/>
          </a:bodyPr>
          <a:lstStyle/>
          <a:p>
            <a:pPr indent="0">
              <a:lnSpc>
                <a:spcPts val="1350"/>
              </a:lnSpc>
            </a:pPr>
            <a:r>
              <a:rPr lang="ru" sz="1000" b="1">
                <a:solidFill>
                  <a:srgbClr val="D7593A"/>
                </a:solidFill>
                <a:latin typeface="Palatino Linotype"/>
              </a:rPr>
              <a:t>БУДЬ ОСТОРОЖЕН,</a:t>
            </a:r>
          </a:p>
        </p:txBody>
      </p:sp>
      <p:sp>
        <p:nvSpPr>
          <p:cNvPr id="9" name="Прямоугольник 8"/>
          <p:cNvSpPr/>
          <p:nvPr/>
        </p:nvSpPr>
        <p:spPr>
          <a:xfrm>
            <a:off x="6717792" y="1274064"/>
            <a:ext cx="2523744" cy="170688"/>
          </a:xfrm>
          <a:prstGeom prst="rect">
            <a:avLst/>
          </a:prstGeom>
        </p:spPr>
        <p:txBody>
          <a:bodyPr wrap="none" lIns="0" tIns="0" rIns="0" bIns="0">
            <a:noAutofit/>
          </a:bodyPr>
          <a:lstStyle/>
          <a:p>
            <a:pPr indent="0">
              <a:lnSpc>
                <a:spcPts val="2200"/>
              </a:lnSpc>
            </a:pPr>
            <a:r>
              <a:rPr lang="ru" sz="1800">
                <a:solidFill>
                  <a:srgbClr val="D7593A"/>
                </a:solidFill>
                <a:latin typeface="Calibri"/>
              </a:rPr>
              <a:t>БЕРЕГИ СВОЮ ЖИЗНЬ!</a:t>
            </a:r>
          </a:p>
        </p:txBody>
      </p:sp>
      <p:sp>
        <p:nvSpPr>
          <p:cNvPr id="10" name="Прямоугольник 9"/>
          <p:cNvSpPr/>
          <p:nvPr/>
        </p:nvSpPr>
        <p:spPr>
          <a:xfrm>
            <a:off x="2450592" y="1395984"/>
            <a:ext cx="3176016" cy="121920"/>
          </a:xfrm>
          <a:prstGeom prst="rect">
            <a:avLst/>
          </a:prstGeom>
        </p:spPr>
        <p:txBody>
          <a:bodyPr wrap="none" lIns="0" tIns="0" rIns="0" bIns="0">
            <a:noAutofit/>
          </a:bodyPr>
          <a:lstStyle/>
          <a:p>
            <a:pPr indent="0">
              <a:lnSpc>
                <a:spcPts val="1350"/>
              </a:lnSpc>
            </a:pPr>
            <a:r>
              <a:rPr lang="ru" sz="1000" b="1">
                <a:solidFill>
                  <a:srgbClr val="D7593A"/>
                </a:solidFill>
                <a:latin typeface="Palatino Linotype"/>
              </a:rPr>
              <a:t>НЕ ПОДХОДИ К ОБЪЕКТУ БЛИЖЕ 10 МЕТРОВ</a:t>
            </a:r>
          </a:p>
        </p:txBody>
      </p:sp>
      <p:sp>
        <p:nvSpPr>
          <p:cNvPr id="11" name="Прямоугольник 10"/>
          <p:cNvSpPr/>
          <p:nvPr/>
        </p:nvSpPr>
        <p:spPr>
          <a:xfrm>
            <a:off x="7053072" y="1645920"/>
            <a:ext cx="408432" cy="97536"/>
          </a:xfrm>
          <a:prstGeom prst="rect">
            <a:avLst/>
          </a:prstGeom>
        </p:spPr>
        <p:txBody>
          <a:bodyPr wrap="none" lIns="0" tIns="0" rIns="0" bIns="0">
            <a:noAutofit/>
          </a:bodyPr>
          <a:lstStyle/>
          <a:p>
            <a:pPr indent="0">
              <a:lnSpc>
                <a:spcPts val="850"/>
              </a:lnSpc>
            </a:pPr>
            <a:r>
              <a:rPr lang="ru" sz="750">
                <a:solidFill>
                  <a:srgbClr val="FFFFFF"/>
                </a:solidFill>
                <a:latin typeface="Georgia"/>
              </a:rPr>
              <a:t>ВЛЕЗАЙ</a:t>
            </a:r>
          </a:p>
        </p:txBody>
      </p:sp>
      <p:sp>
        <p:nvSpPr>
          <p:cNvPr id="12" name="Прямоугольник 11"/>
          <p:cNvSpPr/>
          <p:nvPr/>
        </p:nvSpPr>
        <p:spPr>
          <a:xfrm>
            <a:off x="6675120" y="1804416"/>
            <a:ext cx="1987296" cy="277368"/>
          </a:xfrm>
          <a:prstGeom prst="rect">
            <a:avLst/>
          </a:prstGeom>
        </p:spPr>
        <p:txBody>
          <a:bodyPr lIns="0" tIns="0" rIns="0" bIns="0">
            <a:noAutofit/>
          </a:bodyPr>
          <a:lstStyle/>
          <a:p>
            <a:pPr indent="0">
              <a:lnSpc>
                <a:spcPts val="816"/>
              </a:lnSpc>
            </a:pPr>
            <a:r>
              <a:rPr lang="ru" sz="650" i="1" cap="small">
                <a:solidFill>
                  <a:srgbClr val="CFDDF3"/>
                </a:solidFill>
                <a:latin typeface="Palatino Linotype"/>
              </a:rPr>
              <a:t>а</a:t>
            </a:r>
            <a:r>
              <a:rPr lang="ru" sz="800">
                <a:solidFill>
                  <a:srgbClr val="CFDDF3"/>
                </a:solidFill>
                <a:latin typeface="Calibri"/>
              </a:rPr>
              <a:t> на опоры воздушных линии, крыши домов </a:t>
            </a:r>
            <a:r>
              <a:rPr lang="ru" sz="650" i="1">
                <a:solidFill>
                  <a:srgbClr val="CFDDF3"/>
                </a:solidFill>
                <a:latin typeface="Palatino Linotype"/>
              </a:rPr>
              <a:t>А</a:t>
            </a:r>
            <a:r>
              <a:rPr lang="ru" sz="800">
                <a:solidFill>
                  <a:srgbClr val="CFDDF3"/>
                </a:solidFill>
                <a:latin typeface="Calibri"/>
              </a:rPr>
              <a:t> и строений, где по близости проходят * электрические провода</a:t>
            </a:r>
          </a:p>
        </p:txBody>
      </p:sp>
      <p:sp>
        <p:nvSpPr>
          <p:cNvPr id="13" name="Прямоугольник 12"/>
          <p:cNvSpPr/>
          <p:nvPr/>
        </p:nvSpPr>
        <p:spPr>
          <a:xfrm>
            <a:off x="4700016" y="2023872"/>
            <a:ext cx="731520" cy="103632"/>
          </a:xfrm>
          <a:prstGeom prst="rect">
            <a:avLst/>
          </a:prstGeom>
        </p:spPr>
        <p:txBody>
          <a:bodyPr wrap="none" lIns="0" tIns="0" rIns="0" bIns="0">
            <a:noAutofit/>
          </a:bodyPr>
          <a:lstStyle/>
          <a:p>
            <a:pPr indent="0">
              <a:lnSpc>
                <a:spcPts val="1460"/>
              </a:lnSpc>
            </a:pPr>
            <a:r>
              <a:rPr lang="ru" sz="1200">
                <a:solidFill>
                  <a:srgbClr val="363B3A"/>
                </a:solidFill>
                <a:latin typeface="Calibri"/>
              </a:rPr>
              <a:t>ВЫСОКОЕ</a:t>
            </a:r>
          </a:p>
        </p:txBody>
      </p:sp>
      <p:sp>
        <p:nvSpPr>
          <p:cNvPr id="14" name="Прямоугольник 13"/>
          <p:cNvSpPr/>
          <p:nvPr/>
        </p:nvSpPr>
        <p:spPr>
          <a:xfrm>
            <a:off x="2889504" y="2090928"/>
            <a:ext cx="835152" cy="213360"/>
          </a:xfrm>
          <a:prstGeom prst="rect">
            <a:avLst/>
          </a:prstGeom>
        </p:spPr>
        <p:txBody>
          <a:bodyPr wrap="none" lIns="0" tIns="0" rIns="0" bIns="0">
            <a:noAutofit/>
          </a:bodyPr>
          <a:lstStyle/>
          <a:p>
            <a:pPr indent="0">
              <a:lnSpc>
                <a:spcPts val="2930"/>
              </a:lnSpc>
            </a:pPr>
            <a:r>
              <a:rPr lang="ru" sz="2400">
                <a:solidFill>
                  <a:srgbClr val="363B3A"/>
                </a:solidFill>
                <a:latin typeface="Calibri"/>
              </a:rPr>
              <a:t>СТОЙ!</a:t>
            </a:r>
          </a:p>
        </p:txBody>
      </p:sp>
      <p:sp>
        <p:nvSpPr>
          <p:cNvPr id="15" name="Прямоугольник 14"/>
          <p:cNvSpPr/>
          <p:nvPr/>
        </p:nvSpPr>
        <p:spPr>
          <a:xfrm>
            <a:off x="4559808" y="2170176"/>
            <a:ext cx="1011936" cy="103632"/>
          </a:xfrm>
          <a:prstGeom prst="rect">
            <a:avLst/>
          </a:prstGeom>
        </p:spPr>
        <p:txBody>
          <a:bodyPr wrap="none" lIns="0" tIns="0" rIns="0" bIns="0">
            <a:noAutofit/>
          </a:bodyPr>
          <a:lstStyle/>
          <a:p>
            <a:pPr indent="0">
              <a:lnSpc>
                <a:spcPts val="1460"/>
              </a:lnSpc>
            </a:pPr>
            <a:r>
              <a:rPr lang="ru" sz="1200">
                <a:solidFill>
                  <a:srgbClr val="363B3A"/>
                </a:solidFill>
                <a:latin typeface="Calibri"/>
              </a:rPr>
              <a:t>НАПРЯЖЕНИЕ</a:t>
            </a:r>
          </a:p>
        </p:txBody>
      </p:sp>
      <p:sp>
        <p:nvSpPr>
          <p:cNvPr id="16" name="Прямоугольник 15"/>
          <p:cNvSpPr/>
          <p:nvPr/>
        </p:nvSpPr>
        <p:spPr>
          <a:xfrm>
            <a:off x="7034784" y="2292096"/>
            <a:ext cx="377952" cy="97536"/>
          </a:xfrm>
          <a:prstGeom prst="rect">
            <a:avLst/>
          </a:prstGeom>
        </p:spPr>
        <p:txBody>
          <a:bodyPr wrap="none" lIns="0" tIns="0" rIns="0" bIns="0">
            <a:noAutofit/>
          </a:bodyPr>
          <a:lstStyle/>
          <a:p>
            <a:pPr indent="0">
              <a:lnSpc>
                <a:spcPts val="850"/>
              </a:lnSpc>
            </a:pPr>
            <a:r>
              <a:rPr lang="ru" sz="750">
                <a:solidFill>
                  <a:srgbClr val="FFFFFF"/>
                </a:solidFill>
                <a:latin typeface="Georgia"/>
              </a:rPr>
              <a:t>КИДАЙ</a:t>
            </a:r>
          </a:p>
        </p:txBody>
      </p:sp>
      <p:sp>
        <p:nvSpPr>
          <p:cNvPr id="17" name="Прямоугольник 16"/>
          <p:cNvSpPr/>
          <p:nvPr/>
        </p:nvSpPr>
        <p:spPr>
          <a:xfrm>
            <a:off x="4645152" y="2346960"/>
            <a:ext cx="792480" cy="91440"/>
          </a:xfrm>
          <a:prstGeom prst="rect">
            <a:avLst/>
          </a:prstGeom>
        </p:spPr>
        <p:txBody>
          <a:bodyPr wrap="none" lIns="0" tIns="0" rIns="0" bIns="0">
            <a:noAutofit/>
          </a:bodyPr>
          <a:lstStyle/>
          <a:p>
            <a:pPr indent="0">
              <a:lnSpc>
                <a:spcPts val="1120"/>
              </a:lnSpc>
            </a:pPr>
            <a:r>
              <a:rPr lang="ru" sz="1000" b="1">
                <a:solidFill>
                  <a:srgbClr val="363B3A"/>
                </a:solidFill>
                <a:latin typeface="Arial"/>
              </a:rPr>
              <a:t>опасно для</a:t>
            </a:r>
          </a:p>
        </p:txBody>
      </p:sp>
      <p:sp>
        <p:nvSpPr>
          <p:cNvPr id="18" name="Прямоугольник 17"/>
          <p:cNvSpPr/>
          <p:nvPr/>
        </p:nvSpPr>
        <p:spPr>
          <a:xfrm>
            <a:off x="2834640" y="2395728"/>
            <a:ext cx="963168" cy="97536"/>
          </a:xfrm>
          <a:prstGeom prst="rect">
            <a:avLst/>
          </a:prstGeom>
        </p:spPr>
        <p:txBody>
          <a:bodyPr wrap="none" lIns="0" tIns="0" rIns="0" bIns="0">
            <a:noAutofit/>
          </a:bodyPr>
          <a:lstStyle/>
          <a:p>
            <a:pPr indent="0">
              <a:lnSpc>
                <a:spcPts val="1460"/>
              </a:lnSpc>
            </a:pPr>
            <a:r>
              <a:rPr lang="ru" sz="1200">
                <a:solidFill>
                  <a:srgbClr val="363B3A"/>
                </a:solidFill>
                <a:latin typeface="Calibri"/>
              </a:rPr>
              <a:t>НАПРЯЖЕНИЕ</a:t>
            </a:r>
          </a:p>
        </p:txBody>
      </p:sp>
      <p:sp>
        <p:nvSpPr>
          <p:cNvPr id="19" name="Прямоугольник 18"/>
          <p:cNvSpPr/>
          <p:nvPr/>
        </p:nvSpPr>
        <p:spPr>
          <a:xfrm>
            <a:off x="6778752" y="2450592"/>
            <a:ext cx="1889760" cy="170688"/>
          </a:xfrm>
          <a:prstGeom prst="rect">
            <a:avLst/>
          </a:prstGeom>
        </p:spPr>
        <p:txBody>
          <a:bodyPr lIns="0" tIns="0" rIns="0" bIns="0">
            <a:noAutofit/>
          </a:bodyPr>
          <a:lstStyle/>
          <a:p>
            <a:pPr indent="0" algn="just">
              <a:lnSpc>
                <a:spcPts val="816"/>
              </a:lnSpc>
            </a:pPr>
            <a:r>
              <a:rPr lang="ru" sz="800">
                <a:solidFill>
                  <a:srgbClr val="CFDDF3"/>
                </a:solidFill>
                <a:latin typeface="Calibri"/>
              </a:rPr>
              <a:t>на провода проволоку и другие предметы не играй под линиями электропередачи</a:t>
            </a:r>
          </a:p>
        </p:txBody>
      </p:sp>
      <p:sp>
        <p:nvSpPr>
          <p:cNvPr id="20" name="Прямоугольник 19"/>
          <p:cNvSpPr/>
          <p:nvPr/>
        </p:nvSpPr>
        <p:spPr>
          <a:xfrm>
            <a:off x="4846320" y="2487168"/>
            <a:ext cx="426720" cy="79248"/>
          </a:xfrm>
          <a:prstGeom prst="rect">
            <a:avLst/>
          </a:prstGeom>
        </p:spPr>
        <p:txBody>
          <a:bodyPr wrap="none" lIns="0" tIns="0" rIns="0" bIns="0">
            <a:noAutofit/>
          </a:bodyPr>
          <a:lstStyle/>
          <a:p>
            <a:pPr indent="0">
              <a:lnSpc>
                <a:spcPts val="1120"/>
              </a:lnSpc>
            </a:pPr>
            <a:r>
              <a:rPr lang="ru" sz="1000" b="1">
                <a:solidFill>
                  <a:srgbClr val="363B3A"/>
                </a:solidFill>
                <a:latin typeface="Arial"/>
              </a:rPr>
              <a:t>жизни</a:t>
            </a:r>
          </a:p>
        </p:txBody>
      </p:sp>
      <p:sp>
        <p:nvSpPr>
          <p:cNvPr id="21" name="Прямоугольник 20"/>
          <p:cNvSpPr/>
          <p:nvPr/>
        </p:nvSpPr>
        <p:spPr>
          <a:xfrm>
            <a:off x="6797040" y="2840736"/>
            <a:ext cx="1572768" cy="426720"/>
          </a:xfrm>
          <a:prstGeom prst="rect">
            <a:avLst/>
          </a:prstGeom>
        </p:spPr>
        <p:txBody>
          <a:bodyPr lIns="0" tIns="0" rIns="0" bIns="0">
            <a:noAutofit/>
          </a:bodyPr>
          <a:lstStyle/>
          <a:p>
            <a:pPr marL="266700" indent="0">
              <a:lnSpc>
                <a:spcPts val="816"/>
              </a:lnSpc>
            </a:pPr>
            <a:r>
              <a:rPr lang="ru" sz="750">
                <a:solidFill>
                  <a:srgbClr val="CFDDF3"/>
                </a:solidFill>
                <a:latin typeface="Georgia"/>
              </a:rPr>
              <a:t>ОТКРЫВАЙ</a:t>
            </a:r>
          </a:p>
          <a:p>
            <a:pPr indent="0">
              <a:lnSpc>
                <a:spcPts val="816"/>
              </a:lnSpc>
            </a:pPr>
            <a:r>
              <a:rPr lang="ru" sz="800">
                <a:solidFill>
                  <a:srgbClr val="CFDDF3"/>
                </a:solidFill>
                <a:latin typeface="Calibri"/>
              </a:rPr>
              <a:t>дверцы распределительных щитов, силовых шкафов, двери трансформаторных подстанций</a:t>
            </a:r>
          </a:p>
        </p:txBody>
      </p:sp>
      <p:sp>
        <p:nvSpPr>
          <p:cNvPr id="22" name="Прямоугольник 21"/>
          <p:cNvSpPr/>
          <p:nvPr/>
        </p:nvSpPr>
        <p:spPr>
          <a:xfrm>
            <a:off x="2980944" y="2968752"/>
            <a:ext cx="682752" cy="170688"/>
          </a:xfrm>
          <a:prstGeom prst="rect">
            <a:avLst/>
          </a:prstGeom>
        </p:spPr>
        <p:txBody>
          <a:bodyPr wrap="none" lIns="0" tIns="0" rIns="0" bIns="0">
            <a:noAutofit/>
          </a:bodyPr>
          <a:lstStyle/>
          <a:p>
            <a:pPr indent="0">
              <a:lnSpc>
                <a:spcPts val="1790"/>
              </a:lnSpc>
            </a:pPr>
            <a:r>
              <a:rPr lang="ru" sz="1600" b="1">
                <a:solidFill>
                  <a:srgbClr val="363B3A"/>
                </a:solidFill>
                <a:latin typeface="Arial"/>
              </a:rPr>
              <a:t>СТОЙ!</a:t>
            </a:r>
          </a:p>
        </p:txBody>
      </p:sp>
      <p:sp>
        <p:nvSpPr>
          <p:cNvPr id="23" name="Прямоугольник 22"/>
          <p:cNvSpPr/>
          <p:nvPr/>
        </p:nvSpPr>
        <p:spPr>
          <a:xfrm>
            <a:off x="4559808" y="3048000"/>
            <a:ext cx="993648" cy="128016"/>
          </a:xfrm>
          <a:prstGeom prst="rect">
            <a:avLst/>
          </a:prstGeom>
        </p:spPr>
        <p:txBody>
          <a:bodyPr wrap="none" lIns="0" tIns="0" rIns="0" bIns="0">
            <a:noAutofit/>
          </a:bodyPr>
          <a:lstStyle/>
          <a:p>
            <a:pPr indent="0">
              <a:lnSpc>
                <a:spcPts val="1590"/>
              </a:lnSpc>
            </a:pPr>
            <a:r>
              <a:rPr lang="ru" sz="1300">
                <a:solidFill>
                  <a:srgbClr val="363B3A"/>
                </a:solidFill>
                <a:latin typeface="Calibri"/>
              </a:rPr>
              <a:t>НЕ ВЛЕЗАЙ</a:t>
            </a:r>
          </a:p>
        </p:txBody>
      </p:sp>
      <p:sp>
        <p:nvSpPr>
          <p:cNvPr id="24" name="Прямоугольник 23"/>
          <p:cNvSpPr/>
          <p:nvPr/>
        </p:nvSpPr>
        <p:spPr>
          <a:xfrm>
            <a:off x="2840736" y="3218688"/>
            <a:ext cx="963168" cy="128016"/>
          </a:xfrm>
          <a:prstGeom prst="rect">
            <a:avLst/>
          </a:prstGeom>
        </p:spPr>
        <p:txBody>
          <a:bodyPr wrap="none" lIns="0" tIns="0" rIns="0" bIns="0">
            <a:noAutofit/>
          </a:bodyPr>
          <a:lstStyle/>
          <a:p>
            <a:pPr indent="0">
              <a:lnSpc>
                <a:spcPts val="1460"/>
              </a:lnSpc>
            </a:pPr>
            <a:r>
              <a:rPr lang="ru" sz="1200" cap="small">
                <a:solidFill>
                  <a:srgbClr val="363B3A"/>
                </a:solidFill>
                <a:latin typeface="Calibri"/>
              </a:rPr>
              <a:t>опасно ДЛЯ</a:t>
            </a:r>
          </a:p>
        </p:txBody>
      </p:sp>
      <p:sp>
        <p:nvSpPr>
          <p:cNvPr id="25" name="Прямоугольник 24"/>
          <p:cNvSpPr/>
          <p:nvPr/>
        </p:nvSpPr>
        <p:spPr>
          <a:xfrm>
            <a:off x="9101328" y="3218688"/>
            <a:ext cx="487680" cy="67056"/>
          </a:xfrm>
          <a:prstGeom prst="rect">
            <a:avLst/>
          </a:prstGeom>
        </p:spPr>
        <p:txBody>
          <a:bodyPr wrap="none" lIns="0" tIns="0" rIns="0" bIns="0">
            <a:noAutofit/>
          </a:bodyPr>
          <a:lstStyle/>
          <a:p>
            <a:pPr indent="0">
              <a:lnSpc>
                <a:spcPts val="670"/>
              </a:lnSpc>
            </a:pPr>
            <a:r>
              <a:rPr lang="ru" sz="600">
                <a:solidFill>
                  <a:srgbClr val="67718A"/>
                </a:solidFill>
                <a:latin typeface="Arial"/>
              </a:rPr>
              <a:t>ЛЕНЭНЕРГО</a:t>
            </a:r>
          </a:p>
        </p:txBody>
      </p:sp>
      <p:sp>
        <p:nvSpPr>
          <p:cNvPr id="26" name="Прямоугольник 25"/>
          <p:cNvSpPr/>
          <p:nvPr/>
        </p:nvSpPr>
        <p:spPr>
          <a:xfrm>
            <a:off x="4815840" y="3255264"/>
            <a:ext cx="481584" cy="158496"/>
          </a:xfrm>
          <a:prstGeom prst="rect">
            <a:avLst/>
          </a:prstGeom>
        </p:spPr>
        <p:txBody>
          <a:bodyPr wrap="none" lIns="0" tIns="0" rIns="0" bIns="0">
            <a:noAutofit/>
          </a:bodyPr>
          <a:lstStyle/>
          <a:p>
            <a:pPr indent="0">
              <a:lnSpc>
                <a:spcPts val="1590"/>
              </a:lnSpc>
            </a:pPr>
            <a:r>
              <a:rPr lang="ru" sz="1300">
                <a:solidFill>
                  <a:srgbClr val="363B3A"/>
                </a:solidFill>
                <a:latin typeface="Calibri"/>
              </a:rPr>
              <a:t>убьет</a:t>
            </a:r>
          </a:p>
        </p:txBody>
      </p:sp>
      <p:sp>
        <p:nvSpPr>
          <p:cNvPr id="27" name="Прямоугольник 26"/>
          <p:cNvSpPr/>
          <p:nvPr/>
        </p:nvSpPr>
        <p:spPr>
          <a:xfrm>
            <a:off x="9064752" y="3316224"/>
            <a:ext cx="560832" cy="67056"/>
          </a:xfrm>
          <a:prstGeom prst="rect">
            <a:avLst/>
          </a:prstGeom>
        </p:spPr>
        <p:txBody>
          <a:bodyPr wrap="none" lIns="0" tIns="0" rIns="0" bIns="0">
            <a:noAutofit/>
          </a:bodyPr>
          <a:lstStyle/>
          <a:p>
            <a:pPr indent="0">
              <a:lnSpc>
                <a:spcPts val="670"/>
              </a:lnSpc>
            </a:pPr>
            <a:r>
              <a:rPr lang="ru" sz="600">
                <a:solidFill>
                  <a:srgbClr val="67718A"/>
                </a:solidFill>
                <a:latin typeface="Arial"/>
              </a:rPr>
              <a:t>БЕЗОПАСНАЯ</a:t>
            </a:r>
          </a:p>
        </p:txBody>
      </p:sp>
      <p:sp>
        <p:nvSpPr>
          <p:cNvPr id="28" name="Прямоугольник 27"/>
          <p:cNvSpPr/>
          <p:nvPr/>
        </p:nvSpPr>
        <p:spPr>
          <a:xfrm>
            <a:off x="3066288" y="3364992"/>
            <a:ext cx="512064" cy="103632"/>
          </a:xfrm>
          <a:prstGeom prst="rect">
            <a:avLst/>
          </a:prstGeom>
        </p:spPr>
        <p:txBody>
          <a:bodyPr wrap="none" lIns="0" tIns="0" rIns="0" bIns="0">
            <a:noAutofit/>
          </a:bodyPr>
          <a:lstStyle/>
          <a:p>
            <a:pPr indent="0">
              <a:lnSpc>
                <a:spcPts val="1460"/>
              </a:lnSpc>
            </a:pPr>
            <a:r>
              <a:rPr lang="ru" sz="1200">
                <a:solidFill>
                  <a:srgbClr val="363B3A"/>
                </a:solidFill>
                <a:latin typeface="Calibri"/>
              </a:rPr>
              <a:t>ЖИЗНИ</a:t>
            </a:r>
          </a:p>
        </p:txBody>
      </p:sp>
      <p:sp>
        <p:nvSpPr>
          <p:cNvPr id="29" name="Прямоугольник 28"/>
          <p:cNvSpPr/>
          <p:nvPr/>
        </p:nvSpPr>
        <p:spPr>
          <a:xfrm>
            <a:off x="8979408" y="3413760"/>
            <a:ext cx="737616" cy="67056"/>
          </a:xfrm>
          <a:prstGeom prst="rect">
            <a:avLst/>
          </a:prstGeom>
        </p:spPr>
        <p:txBody>
          <a:bodyPr wrap="none" lIns="0" tIns="0" rIns="0" bIns="0">
            <a:noAutofit/>
          </a:bodyPr>
          <a:lstStyle/>
          <a:p>
            <a:pPr indent="0">
              <a:lnSpc>
                <a:spcPts val="670"/>
              </a:lnSpc>
            </a:pPr>
            <a:r>
              <a:rPr lang="ru" sz="600">
                <a:solidFill>
                  <a:srgbClr val="67718A"/>
                </a:solidFill>
                <a:latin typeface="Arial"/>
              </a:rPr>
              <a:t>ЭЛЕКТРОЭНЕРГИЯ</a:t>
            </a:r>
          </a:p>
        </p:txBody>
      </p:sp>
      <p:sp>
        <p:nvSpPr>
          <p:cNvPr id="30" name="Прямоугольник 29"/>
          <p:cNvSpPr/>
          <p:nvPr/>
        </p:nvSpPr>
        <p:spPr>
          <a:xfrm>
            <a:off x="6803136" y="3450336"/>
            <a:ext cx="1633728" cy="329184"/>
          </a:xfrm>
          <a:prstGeom prst="rect">
            <a:avLst/>
          </a:prstGeom>
        </p:spPr>
        <p:txBody>
          <a:bodyPr lIns="0" tIns="0" rIns="0" bIns="0">
            <a:noAutofit/>
          </a:bodyPr>
          <a:lstStyle/>
          <a:p>
            <a:pPr marL="254000" indent="0">
              <a:lnSpc>
                <a:spcPts val="850"/>
              </a:lnSpc>
            </a:pPr>
            <a:r>
              <a:rPr lang="ru" sz="750">
                <a:solidFill>
                  <a:srgbClr val="CFDDF3"/>
                </a:solidFill>
                <a:latin typeface="Georgia"/>
              </a:rPr>
              <a:t>ПРИБЛИЖАЙСЯ</a:t>
            </a:r>
          </a:p>
          <a:p>
            <a:pPr indent="0" algn="just">
              <a:lnSpc>
                <a:spcPts val="816"/>
              </a:lnSpc>
            </a:pPr>
            <a:r>
              <a:rPr lang="ru" sz="800">
                <a:solidFill>
                  <a:srgbClr val="CFDDF3"/>
                </a:solidFill>
                <a:latin typeface="Calibri"/>
              </a:rPr>
              <a:t>к электроустановкам и оборванным проводам ближе 8 метров</a:t>
            </a:r>
          </a:p>
        </p:txBody>
      </p:sp>
      <p:sp>
        <p:nvSpPr>
          <p:cNvPr id="31" name="Прямоугольник 30"/>
          <p:cNvSpPr/>
          <p:nvPr/>
        </p:nvSpPr>
        <p:spPr>
          <a:xfrm>
            <a:off x="2895600" y="3919728"/>
            <a:ext cx="859536" cy="158496"/>
          </a:xfrm>
          <a:prstGeom prst="rect">
            <a:avLst/>
          </a:prstGeom>
        </p:spPr>
        <p:txBody>
          <a:bodyPr wrap="none" lIns="0" tIns="0" rIns="0" bIns="0">
            <a:noAutofit/>
          </a:bodyPr>
          <a:lstStyle/>
          <a:p>
            <a:pPr indent="0">
              <a:lnSpc>
                <a:spcPts val="1790"/>
              </a:lnSpc>
            </a:pPr>
            <a:r>
              <a:rPr lang="ru" sz="1600" b="1">
                <a:solidFill>
                  <a:srgbClr val="363B3A"/>
                </a:solidFill>
                <a:latin typeface="Arial"/>
              </a:rPr>
              <a:t>КАБЕЛЬ</a:t>
            </a:r>
          </a:p>
        </p:txBody>
      </p:sp>
      <p:sp>
        <p:nvSpPr>
          <p:cNvPr id="32" name="Прямоугольник 31"/>
          <p:cNvSpPr/>
          <p:nvPr/>
        </p:nvSpPr>
        <p:spPr>
          <a:xfrm>
            <a:off x="6217920" y="3956304"/>
            <a:ext cx="3505200" cy="73152"/>
          </a:xfrm>
          <a:prstGeom prst="rect">
            <a:avLst/>
          </a:prstGeom>
        </p:spPr>
        <p:txBody>
          <a:bodyPr wrap="none" lIns="0" tIns="0" rIns="0" bIns="0">
            <a:noAutofit/>
          </a:bodyPr>
          <a:lstStyle/>
          <a:p>
            <a:pPr indent="0">
              <a:lnSpc>
                <a:spcPts val="610"/>
              </a:lnSpc>
            </a:pPr>
            <a:r>
              <a:rPr lang="ru" sz="550">
                <a:solidFill>
                  <a:srgbClr val="4C5D7F"/>
                </a:solidFill>
                <a:latin typeface="Arial"/>
              </a:rPr>
              <a:t>ЕСЛИ ТЫ ОБНАРУЖИЛ ПРОВИСШИИ ИЛИ ОБОРВАННЫЙ ПРОВОД, УПАВШИИ НА ЗЕМЛЮ</a:t>
            </a:r>
          </a:p>
        </p:txBody>
      </p:sp>
      <p:sp>
        <p:nvSpPr>
          <p:cNvPr id="33" name="Прямоугольник 32"/>
          <p:cNvSpPr/>
          <p:nvPr/>
        </p:nvSpPr>
        <p:spPr>
          <a:xfrm>
            <a:off x="6400800" y="4047744"/>
            <a:ext cx="3163824" cy="73152"/>
          </a:xfrm>
          <a:prstGeom prst="rect">
            <a:avLst/>
          </a:prstGeom>
        </p:spPr>
        <p:txBody>
          <a:bodyPr wrap="none" lIns="0" tIns="0" rIns="0" bIns="0">
            <a:noAutofit/>
          </a:bodyPr>
          <a:lstStyle/>
          <a:p>
            <a:pPr indent="0">
              <a:lnSpc>
                <a:spcPts val="610"/>
              </a:lnSpc>
            </a:pPr>
            <a:r>
              <a:rPr lang="ru" sz="550">
                <a:solidFill>
                  <a:srgbClr val="4C5D7F"/>
                </a:solidFill>
                <a:latin typeface="Arial"/>
              </a:rPr>
              <a:t>ОТКРЫТЫЕ ДВЕРИ ЭЛЕКТРОУСТАНОВОК, ПОВРЕЖДЕННЫЕ ОПОРЫ, НЕМЕДЛЕННО</a:t>
            </a:r>
          </a:p>
        </p:txBody>
      </p:sp>
      <p:sp>
        <p:nvSpPr>
          <p:cNvPr id="34" name="Прямоугольник 33"/>
          <p:cNvSpPr/>
          <p:nvPr/>
        </p:nvSpPr>
        <p:spPr>
          <a:xfrm>
            <a:off x="6175248" y="4139184"/>
            <a:ext cx="3505200" cy="85344"/>
          </a:xfrm>
          <a:prstGeom prst="rect">
            <a:avLst/>
          </a:prstGeom>
        </p:spPr>
        <p:txBody>
          <a:bodyPr wrap="none" lIns="0" tIns="0" rIns="0" bIns="0">
            <a:noAutofit/>
          </a:bodyPr>
          <a:lstStyle/>
          <a:p>
            <a:pPr indent="0">
              <a:lnSpc>
                <a:spcPts val="610"/>
              </a:lnSpc>
            </a:pPr>
            <a:r>
              <a:rPr lang="ru" sz="550">
                <a:solidFill>
                  <a:srgbClr val="BE584E"/>
                </a:solidFill>
                <a:latin typeface="Arial"/>
              </a:rPr>
              <a:t>. СООБЩИ ОБ ЭТОМ ПО ТЕЛЕФОНУ ГОРЯЧЕЙ ЛИНИИ ОАО «ЛЕНЭНЕРГО» (812) 494-31-71</a:t>
            </a:r>
          </a:p>
        </p:txBody>
      </p:sp>
      <p:sp>
        <p:nvSpPr>
          <p:cNvPr id="35" name="Прямоугольник 34"/>
          <p:cNvSpPr/>
          <p:nvPr/>
        </p:nvSpPr>
        <p:spPr>
          <a:xfrm>
            <a:off x="3206496" y="4157472"/>
            <a:ext cx="237744" cy="91440"/>
          </a:xfrm>
          <a:prstGeom prst="rect">
            <a:avLst/>
          </a:prstGeom>
        </p:spPr>
        <p:txBody>
          <a:bodyPr wrap="none" lIns="0" tIns="0" rIns="0" bIns="0">
            <a:noAutofit/>
          </a:bodyPr>
          <a:lstStyle/>
          <a:p>
            <a:pPr indent="0">
              <a:lnSpc>
                <a:spcPts val="840"/>
              </a:lnSpc>
            </a:pPr>
            <a:r>
              <a:rPr lang="ru" sz="750" b="1">
                <a:solidFill>
                  <a:srgbClr val="4D4D4D"/>
                </a:solidFill>
                <a:latin typeface="Arial"/>
              </a:rPr>
              <a:t>ПОД</a:t>
            </a:r>
          </a:p>
        </p:txBody>
      </p:sp>
      <p:sp>
        <p:nvSpPr>
          <p:cNvPr id="36" name="Прямоугольник 35"/>
          <p:cNvSpPr/>
          <p:nvPr/>
        </p:nvSpPr>
        <p:spPr>
          <a:xfrm>
            <a:off x="7077456" y="4267200"/>
            <a:ext cx="1133856" cy="67056"/>
          </a:xfrm>
          <a:prstGeom prst="rect">
            <a:avLst/>
          </a:prstGeom>
        </p:spPr>
        <p:txBody>
          <a:bodyPr wrap="none" lIns="0" tIns="0" rIns="0" bIns="0">
            <a:noAutofit/>
          </a:bodyPr>
          <a:lstStyle/>
          <a:p>
            <a:pPr indent="0">
              <a:lnSpc>
                <a:spcPts val="610"/>
              </a:lnSpc>
            </a:pPr>
            <a:r>
              <a:rPr lang="ru" sz="550">
                <a:solidFill>
                  <a:srgbClr val="BE584E"/>
                </a:solidFill>
                <a:latin typeface="Arial"/>
              </a:rPr>
              <a:t>ИЛИ ПО ТЕЛЕФОНУ СЛУЖБЫ</a:t>
            </a:r>
          </a:p>
        </p:txBody>
      </p:sp>
      <p:sp>
        <p:nvSpPr>
          <p:cNvPr id="37" name="Прямоугольник 36"/>
          <p:cNvSpPr/>
          <p:nvPr/>
        </p:nvSpPr>
        <p:spPr>
          <a:xfrm>
            <a:off x="2877312" y="4291584"/>
            <a:ext cx="890016" cy="97536"/>
          </a:xfrm>
          <a:prstGeom prst="rect">
            <a:avLst/>
          </a:prstGeom>
        </p:spPr>
        <p:txBody>
          <a:bodyPr wrap="none" lIns="0" tIns="0" rIns="0" bIns="0">
            <a:noAutofit/>
          </a:bodyPr>
          <a:lstStyle/>
          <a:p>
            <a:pPr indent="0">
              <a:lnSpc>
                <a:spcPts val="1120"/>
              </a:lnSpc>
            </a:pPr>
            <a:r>
              <a:rPr lang="ru" sz="1000" b="1">
                <a:solidFill>
                  <a:srgbClr val="363B3A"/>
                </a:solidFill>
                <a:latin typeface="Arial"/>
              </a:rPr>
              <a:t>напряжением</a:t>
            </a:r>
          </a:p>
        </p:txBody>
      </p:sp>
      <p:sp>
        <p:nvSpPr>
          <p:cNvPr id="38" name="Прямоугольник 37"/>
          <p:cNvSpPr/>
          <p:nvPr/>
        </p:nvSpPr>
        <p:spPr>
          <a:xfrm>
            <a:off x="8887968" y="4608576"/>
            <a:ext cx="890016" cy="121920"/>
          </a:xfrm>
          <a:prstGeom prst="rect">
            <a:avLst/>
          </a:prstGeom>
          <a:solidFill>
            <a:srgbClr val="A7A8BA"/>
          </a:solidFill>
        </p:spPr>
        <p:txBody>
          <a:bodyPr wrap="none" lIns="0" tIns="0" rIns="0" bIns="0">
            <a:noAutofit/>
          </a:bodyPr>
          <a:lstStyle/>
          <a:p>
            <a:pPr indent="0">
              <a:lnSpc>
                <a:spcPts val="1560"/>
              </a:lnSpc>
            </a:pPr>
            <a:r>
              <a:rPr lang="ru" sz="1400">
                <a:solidFill>
                  <a:srgbClr val="FFFFFF"/>
                </a:solidFill>
                <a:latin typeface="Arial"/>
              </a:rPr>
              <a:t>ленэнерго</a:t>
            </a:r>
          </a:p>
        </p:txBody>
      </p:sp>
      <p:sp>
        <p:nvSpPr>
          <p:cNvPr id="39" name="Прямоугольник 38"/>
          <p:cNvSpPr/>
          <p:nvPr/>
        </p:nvSpPr>
        <p:spPr>
          <a:xfrm>
            <a:off x="3090672" y="5992368"/>
            <a:ext cx="1950720" cy="225552"/>
          </a:xfrm>
          <a:prstGeom prst="rect">
            <a:avLst/>
          </a:prstGeom>
        </p:spPr>
        <p:txBody>
          <a:bodyPr lIns="0" tIns="0" rIns="0" bIns="0">
            <a:noAutofit/>
          </a:bodyPr>
          <a:lstStyle/>
          <a:p>
            <a:pPr indent="0" algn="ctr">
              <a:lnSpc>
                <a:spcPts val="670"/>
              </a:lnSpc>
            </a:pPr>
            <a:r>
              <a:rPr lang="ru" sz="550">
                <a:solidFill>
                  <a:srgbClr val="CFDDF3"/>
                </a:solidFill>
                <a:latin typeface="Calibri"/>
              </a:rPr>
              <a:t>ПРОЕКТ ПРОХОДИТ ПРИ ПОДДЕРЖКЕ:</a:t>
            </a:r>
          </a:p>
          <a:p>
            <a:pPr indent="0" algn="ctr">
              <a:lnSpc>
                <a:spcPts val="576"/>
              </a:lnSpc>
            </a:pPr>
            <a:r>
              <a:rPr lang="ru" sz="550">
                <a:solidFill>
                  <a:srgbClr val="CFDDF3"/>
                </a:solidFill>
                <a:latin typeface="Calibri"/>
              </a:rPr>
              <a:t>Комитета по образованию Правительства Санкт-Петербурга ГУ МВД России по Санкт-Петербургу и Ленинградской области</a:t>
            </a:r>
          </a:p>
        </p:txBody>
      </p:sp>
      <p:sp>
        <p:nvSpPr>
          <p:cNvPr id="40" name="Прямоугольник 39"/>
          <p:cNvSpPr/>
          <p:nvPr/>
        </p:nvSpPr>
        <p:spPr>
          <a:xfrm>
            <a:off x="11100816" y="6477000"/>
            <a:ext cx="167640" cy="134112"/>
          </a:xfrm>
          <a:prstGeom prst="rect">
            <a:avLst/>
          </a:prstGeom>
        </p:spPr>
        <p:txBody>
          <a:bodyPr wrap="none" lIns="0" tIns="0" rIns="0" bIns="0">
            <a:noAutofit/>
          </a:bodyPr>
          <a:lstStyle/>
          <a:p>
            <a:pPr indent="0">
              <a:lnSpc>
                <a:spcPts val="1340"/>
              </a:lnSpc>
            </a:pPr>
            <a:r>
              <a:rPr lang="ru" sz="1100">
                <a:solidFill>
                  <a:srgbClr val="898989"/>
                </a:solidFill>
                <a:latin typeface="Calibri"/>
              </a:rPr>
              <a:t>15</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320272" y="0"/>
            <a:ext cx="871728" cy="914400"/>
          </a:xfrm>
          <a:prstGeom prst="rect">
            <a:avLst/>
          </a:prstGeom>
        </p:spPr>
      </p:pic>
      <p:pic>
        <p:nvPicPr>
          <p:cNvPr id="3" name="Рисунок 2"/>
          <p:cNvPicPr>
            <a:picLocks noChangeAspect="1"/>
          </p:cNvPicPr>
          <p:nvPr/>
        </p:nvPicPr>
        <p:blipFill>
          <a:blip r:embed="rId3"/>
          <a:stretch>
            <a:fillRect/>
          </a:stretch>
        </p:blipFill>
        <p:spPr>
          <a:xfrm>
            <a:off x="1335024" y="2407920"/>
            <a:ext cx="9323832" cy="1530096"/>
          </a:xfrm>
          <a:prstGeom prst="rect">
            <a:avLst/>
          </a:prstGeom>
        </p:spPr>
      </p:pic>
      <p:sp>
        <p:nvSpPr>
          <p:cNvPr id="4" name="Прямоугольник 3"/>
          <p:cNvSpPr/>
          <p:nvPr/>
        </p:nvSpPr>
        <p:spPr>
          <a:xfrm>
            <a:off x="356616" y="222504"/>
            <a:ext cx="5190744" cy="307848"/>
          </a:xfrm>
          <a:prstGeom prst="rect">
            <a:avLst/>
          </a:prstGeom>
        </p:spPr>
        <p:txBody>
          <a:bodyPr wrap="none" lIns="0" tIns="0" rIns="0" bIns="0">
            <a:noAutofit/>
          </a:bodyPr>
          <a:lstStyle/>
          <a:p>
            <a:pPr indent="0">
              <a:lnSpc>
                <a:spcPts val="2810"/>
              </a:lnSpc>
            </a:pPr>
            <a:r>
              <a:rPr lang="ru" sz="2300">
                <a:latin typeface="Calibri"/>
              </a:rPr>
              <a:t>Основные правила электробезопасности</a:t>
            </a:r>
          </a:p>
        </p:txBody>
      </p:sp>
      <p:sp>
        <p:nvSpPr>
          <p:cNvPr id="5" name="Прямоугольник 4"/>
          <p:cNvSpPr/>
          <p:nvPr/>
        </p:nvSpPr>
        <p:spPr>
          <a:xfrm>
            <a:off x="1371600" y="4267200"/>
            <a:ext cx="1450848" cy="527304"/>
          </a:xfrm>
          <a:prstGeom prst="rect">
            <a:avLst/>
          </a:prstGeom>
          <a:solidFill>
            <a:srgbClr val="E5FCEF"/>
          </a:solidFill>
        </p:spPr>
        <p:txBody>
          <a:bodyPr lIns="0" tIns="0" rIns="0" bIns="0">
            <a:noAutofit/>
          </a:bodyPr>
          <a:lstStyle/>
          <a:p>
            <a:pPr indent="0" algn="ctr">
              <a:lnSpc>
                <a:spcPts val="1344"/>
              </a:lnSpc>
            </a:pPr>
            <a:r>
              <a:rPr lang="ru" sz="1300">
                <a:solidFill>
                  <a:srgbClr val="363B3A"/>
                </a:solidFill>
                <a:latin typeface="Calibri"/>
              </a:rPr>
              <a:t>Не приближайтесь к оборванному проводу</a:t>
            </a:r>
          </a:p>
        </p:txBody>
      </p:sp>
      <p:sp>
        <p:nvSpPr>
          <p:cNvPr id="6" name="Прямоугольник 5"/>
          <p:cNvSpPr/>
          <p:nvPr/>
        </p:nvSpPr>
        <p:spPr>
          <a:xfrm>
            <a:off x="3337560" y="4184904"/>
            <a:ext cx="1560576" cy="691896"/>
          </a:xfrm>
          <a:prstGeom prst="rect">
            <a:avLst/>
          </a:prstGeom>
          <a:solidFill>
            <a:srgbClr val="E5FCEF"/>
          </a:solidFill>
        </p:spPr>
        <p:txBody>
          <a:bodyPr lIns="0" tIns="0" rIns="0" bIns="0">
            <a:noAutofit/>
          </a:bodyPr>
          <a:lstStyle/>
          <a:p>
            <a:pPr indent="0" algn="ctr">
              <a:lnSpc>
                <a:spcPts val="1344"/>
              </a:lnSpc>
            </a:pPr>
            <a:r>
              <a:rPr lang="ru" sz="1300">
                <a:solidFill>
                  <a:srgbClr val="30282A"/>
                </a:solidFill>
                <a:latin typeface="Calibri"/>
              </a:rPr>
              <a:t>Но пытайтесь самостоятельно подключить провод к электросети</a:t>
            </a:r>
          </a:p>
        </p:txBody>
      </p:sp>
      <p:sp>
        <p:nvSpPr>
          <p:cNvPr id="7" name="Прямоугольник 6"/>
          <p:cNvSpPr/>
          <p:nvPr/>
        </p:nvSpPr>
        <p:spPr>
          <a:xfrm>
            <a:off x="5227320" y="4126992"/>
            <a:ext cx="1633728" cy="640080"/>
          </a:xfrm>
          <a:prstGeom prst="rect">
            <a:avLst/>
          </a:prstGeom>
        </p:spPr>
        <p:txBody>
          <a:bodyPr lIns="0" tIns="0" rIns="0" bIns="0">
            <a:noAutofit/>
          </a:bodyPr>
          <a:lstStyle/>
          <a:p>
            <a:pPr indent="0" algn="ctr">
              <a:lnSpc>
                <a:spcPts val="1176"/>
              </a:lnSpc>
              <a:spcAft>
                <a:spcPts val="1050"/>
              </a:spcAft>
            </a:pPr>
            <a:r>
              <a:rPr lang="ru" sz="1300">
                <a:solidFill>
                  <a:srgbClr val="363B3A"/>
                </a:solidFill>
                <a:latin typeface="Calibri"/>
              </a:rPr>
              <a:t>Немедленно сообщите об обрыве</a:t>
            </a:r>
          </a:p>
          <a:p>
            <a:pPr indent="0" algn="ctr">
              <a:lnSpc>
                <a:spcPts val="2200"/>
              </a:lnSpc>
            </a:pPr>
            <a:r>
              <a:rPr lang="ru" sz="1800">
                <a:solidFill>
                  <a:srgbClr val="FF0000"/>
                </a:solidFill>
                <a:latin typeface="Calibri"/>
              </a:rPr>
              <a:t>112</a:t>
            </a:r>
          </a:p>
        </p:txBody>
      </p:sp>
      <p:sp>
        <p:nvSpPr>
          <p:cNvPr id="8" name="Прямоугольник 7"/>
          <p:cNvSpPr/>
          <p:nvPr/>
        </p:nvSpPr>
        <p:spPr>
          <a:xfrm>
            <a:off x="7217664" y="4181856"/>
            <a:ext cx="1630680" cy="694944"/>
          </a:xfrm>
          <a:prstGeom prst="rect">
            <a:avLst/>
          </a:prstGeom>
          <a:solidFill>
            <a:srgbClr val="E5FCEF"/>
          </a:solidFill>
        </p:spPr>
        <p:txBody>
          <a:bodyPr lIns="0" tIns="0" rIns="0" bIns="0">
            <a:noAutofit/>
          </a:bodyPr>
          <a:lstStyle/>
          <a:p>
            <a:pPr indent="0" algn="ctr">
              <a:lnSpc>
                <a:spcPts val="1344"/>
              </a:lnSpc>
            </a:pPr>
            <a:r>
              <a:rPr lang="ru" sz="1300">
                <a:solidFill>
                  <a:srgbClr val="363B3A"/>
                </a:solidFill>
                <a:latin typeface="Calibri"/>
              </a:rPr>
              <a:t>Спокойно назовите адрес места аварии и контактный телефон</a:t>
            </a:r>
          </a:p>
        </p:txBody>
      </p:sp>
      <p:sp>
        <p:nvSpPr>
          <p:cNvPr id="9" name="Прямоугольник 8"/>
          <p:cNvSpPr/>
          <p:nvPr/>
        </p:nvSpPr>
        <p:spPr>
          <a:xfrm>
            <a:off x="9159240" y="4270248"/>
            <a:ext cx="1636776" cy="521208"/>
          </a:xfrm>
          <a:prstGeom prst="rect">
            <a:avLst/>
          </a:prstGeom>
          <a:solidFill>
            <a:srgbClr val="E5FCEF"/>
          </a:solidFill>
        </p:spPr>
        <p:txBody>
          <a:bodyPr lIns="0" tIns="0" rIns="0" bIns="0">
            <a:noAutofit/>
          </a:bodyPr>
          <a:lstStyle/>
          <a:p>
            <a:pPr indent="101600">
              <a:lnSpc>
                <a:spcPts val="1320"/>
              </a:lnSpc>
            </a:pPr>
            <a:r>
              <a:rPr lang="ru" sz="1300">
                <a:solidFill>
                  <a:srgbClr val="30282A"/>
                </a:solidFill>
                <a:latin typeface="Calibri"/>
              </a:rPr>
              <a:t>Дождитесь приезда опсративно’выездной бригады энергетиков</a:t>
            </a:r>
          </a:p>
        </p:txBody>
      </p:sp>
      <p:sp>
        <p:nvSpPr>
          <p:cNvPr id="10" name="Прямоугольник 9"/>
          <p:cNvSpPr/>
          <p:nvPr/>
        </p:nvSpPr>
        <p:spPr>
          <a:xfrm>
            <a:off x="1438656" y="1402080"/>
            <a:ext cx="9241536" cy="792480"/>
          </a:xfrm>
          <a:prstGeom prst="rect">
            <a:avLst/>
          </a:prstGeom>
          <a:solidFill>
            <a:srgbClr val="E61C25"/>
          </a:solidFill>
        </p:spPr>
        <p:txBody>
          <a:bodyPr lIns="0" tIns="0" rIns="0" bIns="0">
            <a:noAutofit/>
          </a:bodyPr>
          <a:lstStyle/>
          <a:p>
            <a:pPr indent="0">
              <a:lnSpc>
                <a:spcPts val="4360"/>
              </a:lnSpc>
            </a:pPr>
            <a:r>
              <a:rPr lang="ru" sz="3900" b="1">
                <a:solidFill>
                  <a:srgbClr val="FFFFFF"/>
                </a:solidFill>
                <a:latin typeface="Arial"/>
              </a:rPr>
              <a:t>ПРАВИЛА ЭЛЕКТРОБЕЗОПАСНОСТИ</a:t>
            </a:r>
          </a:p>
          <a:p>
            <a:pPr indent="0" algn="ctr">
              <a:lnSpc>
                <a:spcPts val="2930"/>
              </a:lnSpc>
            </a:pPr>
            <a:r>
              <a:rPr lang="ru" sz="2400">
                <a:solidFill>
                  <a:srgbClr val="F7D335"/>
                </a:solidFill>
                <a:latin typeface="Calibri"/>
              </a:rPr>
              <a:t>при обрыве электрического провода</a:t>
            </a:r>
          </a:p>
        </p:txBody>
      </p:sp>
      <p:sp>
        <p:nvSpPr>
          <p:cNvPr id="11" name="Прямоугольник 10"/>
          <p:cNvSpPr/>
          <p:nvPr/>
        </p:nvSpPr>
        <p:spPr>
          <a:xfrm>
            <a:off x="11100816" y="6477000"/>
            <a:ext cx="170688" cy="134112"/>
          </a:xfrm>
          <a:prstGeom prst="rect">
            <a:avLst/>
          </a:prstGeom>
        </p:spPr>
        <p:txBody>
          <a:bodyPr wrap="none" lIns="0" tIns="0" rIns="0" bIns="0">
            <a:noAutofit/>
          </a:bodyPr>
          <a:lstStyle/>
          <a:p>
            <a:pPr indent="0">
              <a:lnSpc>
                <a:spcPts val="1340"/>
              </a:lnSpc>
            </a:pPr>
            <a:r>
              <a:rPr lang="ru" sz="1100">
                <a:solidFill>
                  <a:srgbClr val="898989"/>
                </a:solidFill>
                <a:latin typeface="Calibri"/>
              </a:rPr>
              <a:t>18</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74192" y="1094232"/>
            <a:ext cx="10796016" cy="4672584"/>
          </a:xfrm>
          <a:prstGeom prst="rect">
            <a:avLst/>
          </a:prstGeom>
        </p:spPr>
      </p:pic>
      <p:sp>
        <p:nvSpPr>
          <p:cNvPr id="3" name="Прямоугольник 2"/>
          <p:cNvSpPr/>
          <p:nvPr/>
        </p:nvSpPr>
        <p:spPr>
          <a:xfrm>
            <a:off x="365760" y="240792"/>
            <a:ext cx="5199888" cy="307848"/>
          </a:xfrm>
          <a:prstGeom prst="rect">
            <a:avLst/>
          </a:prstGeom>
        </p:spPr>
        <p:txBody>
          <a:bodyPr wrap="none" lIns="0" tIns="0" rIns="0" bIns="0">
            <a:noAutofit/>
          </a:bodyPr>
          <a:lstStyle/>
          <a:p>
            <a:pPr indent="0">
              <a:lnSpc>
                <a:spcPts val="2810"/>
              </a:lnSpc>
            </a:pPr>
            <a:r>
              <a:rPr lang="ru" sz="2300">
                <a:latin typeface="Calibri"/>
              </a:rPr>
              <a:t>Основные правила электробезопасности</a:t>
            </a:r>
          </a:p>
        </p:txBody>
      </p:sp>
      <p:sp>
        <p:nvSpPr>
          <p:cNvPr id="4" name="Прямоугольник 3"/>
          <p:cNvSpPr/>
          <p:nvPr/>
        </p:nvSpPr>
        <p:spPr>
          <a:xfrm>
            <a:off x="6858000" y="1207008"/>
            <a:ext cx="2407920" cy="268224"/>
          </a:xfrm>
          <a:prstGeom prst="rect">
            <a:avLst/>
          </a:prstGeom>
        </p:spPr>
        <p:txBody>
          <a:bodyPr wrap="none" lIns="0" tIns="0" rIns="0" bIns="0">
            <a:noAutofit/>
          </a:bodyPr>
          <a:lstStyle/>
          <a:p>
            <a:pPr indent="0">
              <a:lnSpc>
                <a:spcPts val="2930"/>
              </a:lnSpc>
            </a:pPr>
            <a:r>
              <a:rPr lang="ru" sz="2400">
                <a:latin typeface="Calibri"/>
              </a:rPr>
              <a:t>Корпус заземлен</a:t>
            </a:r>
          </a:p>
        </p:txBody>
      </p:sp>
      <p:sp>
        <p:nvSpPr>
          <p:cNvPr id="5" name="Прямоугольник 4"/>
          <p:cNvSpPr/>
          <p:nvPr/>
        </p:nvSpPr>
        <p:spPr>
          <a:xfrm>
            <a:off x="944880" y="1213104"/>
            <a:ext cx="3310128" cy="280416"/>
          </a:xfrm>
          <a:prstGeom prst="rect">
            <a:avLst/>
          </a:prstGeom>
        </p:spPr>
        <p:txBody>
          <a:bodyPr wrap="none" lIns="0" tIns="0" rIns="0" bIns="0">
            <a:noAutofit/>
          </a:bodyPr>
          <a:lstStyle/>
          <a:p>
            <a:pPr indent="0">
              <a:lnSpc>
                <a:spcPts val="2930"/>
              </a:lnSpc>
            </a:pPr>
            <a:r>
              <a:rPr lang="ru" sz="2400">
                <a:latin typeface="Calibri"/>
              </a:rPr>
              <a:t>Корпус без заземления</a:t>
            </a:r>
          </a:p>
        </p:txBody>
      </p:sp>
      <p:sp>
        <p:nvSpPr>
          <p:cNvPr id="6" name="Прямоугольник 5"/>
          <p:cNvSpPr/>
          <p:nvPr/>
        </p:nvSpPr>
        <p:spPr>
          <a:xfrm>
            <a:off x="8345424" y="1609344"/>
            <a:ext cx="3072384" cy="225552"/>
          </a:xfrm>
          <a:prstGeom prst="rect">
            <a:avLst/>
          </a:prstGeom>
        </p:spPr>
        <p:txBody>
          <a:bodyPr wrap="none" lIns="0" tIns="0" rIns="0" bIns="0">
            <a:noAutofit/>
          </a:bodyPr>
          <a:lstStyle/>
          <a:p>
            <a:pPr indent="0">
              <a:lnSpc>
                <a:spcPts val="2320"/>
              </a:lnSpc>
            </a:pPr>
            <a:r>
              <a:rPr lang="ru" sz="1900">
                <a:solidFill>
                  <a:srgbClr val="38823C"/>
                </a:solidFill>
                <a:latin typeface="Calibri"/>
              </a:rPr>
              <a:t>Напряжение прикосновения</a:t>
            </a:r>
          </a:p>
        </p:txBody>
      </p:sp>
      <p:sp>
        <p:nvSpPr>
          <p:cNvPr id="7" name="Прямоугольник 6"/>
          <p:cNvSpPr/>
          <p:nvPr/>
        </p:nvSpPr>
        <p:spPr>
          <a:xfrm>
            <a:off x="2883408" y="1621536"/>
            <a:ext cx="3060192" cy="219456"/>
          </a:xfrm>
          <a:prstGeom prst="rect">
            <a:avLst/>
          </a:prstGeom>
        </p:spPr>
        <p:txBody>
          <a:bodyPr wrap="none" lIns="0" tIns="0" rIns="0" bIns="0">
            <a:noAutofit/>
          </a:bodyPr>
          <a:lstStyle/>
          <a:p>
            <a:pPr indent="0">
              <a:lnSpc>
                <a:spcPts val="2320"/>
              </a:lnSpc>
            </a:pPr>
            <a:r>
              <a:rPr lang="ru" sz="1900">
                <a:solidFill>
                  <a:srgbClr val="DA333E"/>
                </a:solidFill>
                <a:latin typeface="Calibri"/>
              </a:rPr>
              <a:t>Напряжение прикосновения</a:t>
            </a:r>
          </a:p>
        </p:txBody>
      </p:sp>
      <p:sp>
        <p:nvSpPr>
          <p:cNvPr id="8" name="Прямоугольник 7"/>
          <p:cNvSpPr/>
          <p:nvPr/>
        </p:nvSpPr>
        <p:spPr>
          <a:xfrm>
            <a:off x="8741664" y="1901952"/>
            <a:ext cx="2279904" cy="219456"/>
          </a:xfrm>
          <a:prstGeom prst="rect">
            <a:avLst/>
          </a:prstGeom>
        </p:spPr>
        <p:txBody>
          <a:bodyPr wrap="none" lIns="0" tIns="0" rIns="0" bIns="0">
            <a:noAutofit/>
          </a:bodyPr>
          <a:lstStyle/>
          <a:p>
            <a:pPr indent="0">
              <a:lnSpc>
                <a:spcPts val="2320"/>
              </a:lnSpc>
            </a:pPr>
            <a:r>
              <a:rPr lang="ru" sz="1900">
                <a:solidFill>
                  <a:srgbClr val="38823C"/>
                </a:solidFill>
                <a:latin typeface="Calibri"/>
              </a:rPr>
              <a:t>не более 40 В, 50 Гц</a:t>
            </a:r>
          </a:p>
        </p:txBody>
      </p:sp>
      <p:sp>
        <p:nvSpPr>
          <p:cNvPr id="9" name="Прямоугольник 8"/>
          <p:cNvSpPr/>
          <p:nvPr/>
        </p:nvSpPr>
        <p:spPr>
          <a:xfrm>
            <a:off x="3742944" y="1908048"/>
            <a:ext cx="1347216" cy="219456"/>
          </a:xfrm>
          <a:prstGeom prst="rect">
            <a:avLst/>
          </a:prstGeom>
        </p:spPr>
        <p:txBody>
          <a:bodyPr wrap="none" lIns="0" tIns="0" rIns="0" bIns="0">
            <a:noAutofit/>
          </a:bodyPr>
          <a:lstStyle/>
          <a:p>
            <a:pPr indent="0">
              <a:lnSpc>
                <a:spcPts val="2320"/>
              </a:lnSpc>
            </a:pPr>
            <a:r>
              <a:rPr lang="ru" sz="1900">
                <a:solidFill>
                  <a:srgbClr val="D8232A"/>
                </a:solidFill>
                <a:latin typeface="Calibri"/>
              </a:rPr>
              <a:t>220 В. 50 Гц</a:t>
            </a:r>
          </a:p>
        </p:txBody>
      </p:sp>
      <p:sp>
        <p:nvSpPr>
          <p:cNvPr id="10" name="Прямоугольник 9"/>
          <p:cNvSpPr/>
          <p:nvPr/>
        </p:nvSpPr>
        <p:spPr>
          <a:xfrm>
            <a:off x="6705600" y="4389120"/>
            <a:ext cx="1658112" cy="219456"/>
          </a:xfrm>
          <a:prstGeom prst="rect">
            <a:avLst/>
          </a:prstGeom>
        </p:spPr>
        <p:txBody>
          <a:bodyPr wrap="none" lIns="0" tIns="0" rIns="0" bIns="0">
            <a:noAutofit/>
          </a:bodyPr>
          <a:lstStyle/>
          <a:p>
            <a:pPr indent="0">
              <a:lnSpc>
                <a:spcPts val="2320"/>
              </a:lnSpc>
            </a:pPr>
            <a:r>
              <a:rPr lang="ru" sz="1900">
                <a:solidFill>
                  <a:srgbClr val="38823C"/>
                </a:solidFill>
                <a:latin typeface="Calibri"/>
              </a:rPr>
              <a:t>Ток через тело</a:t>
            </a:r>
          </a:p>
        </p:txBody>
      </p:sp>
      <p:sp>
        <p:nvSpPr>
          <p:cNvPr id="11" name="Прямоугольник 10"/>
          <p:cNvSpPr/>
          <p:nvPr/>
        </p:nvSpPr>
        <p:spPr>
          <a:xfrm>
            <a:off x="1450848" y="4480560"/>
            <a:ext cx="1652016" cy="219456"/>
          </a:xfrm>
          <a:prstGeom prst="rect">
            <a:avLst/>
          </a:prstGeom>
        </p:spPr>
        <p:txBody>
          <a:bodyPr wrap="none" lIns="0" tIns="0" rIns="0" bIns="0">
            <a:noAutofit/>
          </a:bodyPr>
          <a:lstStyle/>
          <a:p>
            <a:pPr indent="0">
              <a:lnSpc>
                <a:spcPts val="2320"/>
              </a:lnSpc>
            </a:pPr>
            <a:r>
              <a:rPr lang="ru" sz="1900">
                <a:solidFill>
                  <a:srgbClr val="AF2D38"/>
                </a:solidFill>
                <a:latin typeface="Calibri"/>
              </a:rPr>
              <a:t>Ток через тело</a:t>
            </a:r>
          </a:p>
        </p:txBody>
      </p:sp>
      <p:sp>
        <p:nvSpPr>
          <p:cNvPr id="12" name="Прямоугольник 11"/>
          <p:cNvSpPr/>
          <p:nvPr/>
        </p:nvSpPr>
        <p:spPr>
          <a:xfrm>
            <a:off x="6522720" y="4681728"/>
            <a:ext cx="2036064" cy="201168"/>
          </a:xfrm>
          <a:prstGeom prst="rect">
            <a:avLst/>
          </a:prstGeom>
        </p:spPr>
        <p:txBody>
          <a:bodyPr wrap="none" lIns="0" tIns="0" rIns="0" bIns="0">
            <a:noAutofit/>
          </a:bodyPr>
          <a:lstStyle/>
          <a:p>
            <a:pPr indent="0">
              <a:lnSpc>
                <a:spcPts val="2320"/>
              </a:lnSpc>
            </a:pPr>
            <a:r>
              <a:rPr lang="ru" sz="1900">
                <a:solidFill>
                  <a:srgbClr val="38823C"/>
                </a:solidFill>
                <a:latin typeface="Calibri"/>
              </a:rPr>
              <a:t>человека 0,0008 А</a:t>
            </a:r>
          </a:p>
        </p:txBody>
      </p:sp>
      <p:sp>
        <p:nvSpPr>
          <p:cNvPr id="13" name="Прямоугольник 12"/>
          <p:cNvSpPr/>
          <p:nvPr/>
        </p:nvSpPr>
        <p:spPr>
          <a:xfrm>
            <a:off x="1389888" y="4767072"/>
            <a:ext cx="1780032" cy="207264"/>
          </a:xfrm>
          <a:prstGeom prst="rect">
            <a:avLst/>
          </a:prstGeom>
        </p:spPr>
        <p:txBody>
          <a:bodyPr wrap="none" lIns="0" tIns="0" rIns="0" bIns="0">
            <a:noAutofit/>
          </a:bodyPr>
          <a:lstStyle/>
          <a:p>
            <a:pPr indent="0">
              <a:lnSpc>
                <a:spcPts val="2320"/>
              </a:lnSpc>
            </a:pPr>
            <a:r>
              <a:rPr lang="ru" sz="1900">
                <a:solidFill>
                  <a:srgbClr val="AF2D38"/>
                </a:solidFill>
                <a:latin typeface="Calibri"/>
              </a:rPr>
              <a:t>человека 0,22 А</a:t>
            </a:r>
          </a:p>
        </p:txBody>
      </p:sp>
      <p:sp>
        <p:nvSpPr>
          <p:cNvPr id="14" name="Прямоугольник 13"/>
          <p:cNvSpPr/>
          <p:nvPr/>
        </p:nvSpPr>
        <p:spPr>
          <a:xfrm>
            <a:off x="7973568" y="5297424"/>
            <a:ext cx="957072" cy="170688"/>
          </a:xfrm>
          <a:prstGeom prst="rect">
            <a:avLst/>
          </a:prstGeom>
        </p:spPr>
        <p:txBody>
          <a:bodyPr wrap="none" lIns="0" tIns="0" rIns="0" bIns="0">
            <a:noAutofit/>
          </a:bodyPr>
          <a:lstStyle/>
          <a:p>
            <a:pPr indent="0">
              <a:lnSpc>
                <a:spcPts val="1900"/>
              </a:lnSpc>
            </a:pPr>
            <a:r>
              <a:rPr lang="ru" sz="1700">
                <a:solidFill>
                  <a:srgbClr val="30282A"/>
                </a:solidFill>
                <a:latin typeface="Arial"/>
              </a:rPr>
              <a:t>4 Ом </a:t>
            </a:r>
            <a:r>
              <a:rPr lang="ru" sz="1700">
                <a:solidFill>
                  <a:srgbClr val="469972"/>
                </a:solidFill>
                <a:latin typeface="Arial"/>
              </a:rPr>
              <a:t>—</a:t>
            </a:r>
          </a:p>
        </p:txBody>
      </p:sp>
      <p:sp>
        <p:nvSpPr>
          <p:cNvPr id="15" name="Прямоугольник 14"/>
          <p:cNvSpPr/>
          <p:nvPr/>
        </p:nvSpPr>
        <p:spPr>
          <a:xfrm>
            <a:off x="11100816" y="6477000"/>
            <a:ext cx="170688" cy="134112"/>
          </a:xfrm>
          <a:prstGeom prst="rect">
            <a:avLst/>
          </a:prstGeom>
        </p:spPr>
        <p:txBody>
          <a:bodyPr wrap="none" lIns="0" tIns="0" rIns="0" bIns="0">
            <a:noAutofit/>
          </a:bodyPr>
          <a:lstStyle/>
          <a:p>
            <a:pPr indent="0">
              <a:lnSpc>
                <a:spcPts val="1340"/>
              </a:lnSpc>
            </a:pPr>
            <a:r>
              <a:rPr lang="ru" sz="1100">
                <a:solidFill>
                  <a:srgbClr val="898989"/>
                </a:solidFill>
                <a:latin typeface="Calibri"/>
              </a:rPr>
              <a:t>19</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375136" y="0"/>
            <a:ext cx="816864" cy="1060704"/>
          </a:xfrm>
          <a:prstGeom prst="rect">
            <a:avLst/>
          </a:prstGeom>
        </p:spPr>
      </p:pic>
      <p:pic>
        <p:nvPicPr>
          <p:cNvPr id="3" name="Рисунок 2"/>
          <p:cNvPicPr>
            <a:picLocks noChangeAspect="1"/>
          </p:cNvPicPr>
          <p:nvPr/>
        </p:nvPicPr>
        <p:blipFill>
          <a:blip r:embed="rId3"/>
          <a:stretch>
            <a:fillRect/>
          </a:stretch>
        </p:blipFill>
        <p:spPr>
          <a:xfrm>
            <a:off x="231648" y="1316736"/>
            <a:ext cx="6507480" cy="3334512"/>
          </a:xfrm>
          <a:prstGeom prst="rect">
            <a:avLst/>
          </a:prstGeom>
        </p:spPr>
      </p:pic>
      <p:sp>
        <p:nvSpPr>
          <p:cNvPr id="4" name="Прямоугольник 3"/>
          <p:cNvSpPr/>
          <p:nvPr/>
        </p:nvSpPr>
        <p:spPr>
          <a:xfrm>
            <a:off x="384048" y="323088"/>
            <a:ext cx="5190744" cy="307848"/>
          </a:xfrm>
          <a:prstGeom prst="rect">
            <a:avLst/>
          </a:prstGeom>
        </p:spPr>
        <p:txBody>
          <a:bodyPr wrap="none" lIns="0" tIns="0" rIns="0" bIns="0">
            <a:noAutofit/>
          </a:bodyPr>
          <a:lstStyle/>
          <a:p>
            <a:pPr indent="0">
              <a:lnSpc>
                <a:spcPts val="2810"/>
              </a:lnSpc>
            </a:pPr>
            <a:r>
              <a:rPr lang="ru" sz="2300">
                <a:latin typeface="Calibri"/>
              </a:rPr>
              <a:t>Основные правила электробезопасности</a:t>
            </a:r>
          </a:p>
        </p:txBody>
      </p:sp>
      <p:graphicFrame>
        <p:nvGraphicFramePr>
          <p:cNvPr id="5" name="Таблица 4"/>
          <p:cNvGraphicFramePr>
            <a:graphicFrameLocks noGrp="1"/>
          </p:cNvGraphicFramePr>
          <p:nvPr/>
        </p:nvGraphicFramePr>
        <p:xfrm>
          <a:off x="6806184" y="1316736"/>
          <a:ext cx="5358384" cy="3041904"/>
        </p:xfrm>
        <a:graphic>
          <a:graphicData uri="http://schemas.openxmlformats.org/drawingml/2006/table">
            <a:tbl>
              <a:tblPr/>
              <a:tblGrid>
                <a:gridCol w="2206752"/>
                <a:gridCol w="890016"/>
                <a:gridCol w="1292352"/>
                <a:gridCol w="969264"/>
              </a:tblGrid>
              <a:tr h="780288">
                <a:tc>
                  <a:txBody>
                    <a:bodyPr/>
                    <a:lstStyle/>
                    <a:p>
                      <a:pPr marL="101600" indent="0">
                        <a:lnSpc>
                          <a:spcPts val="1590"/>
                        </a:lnSpc>
                      </a:pPr>
                      <a:r>
                        <a:rPr lang="ru" sz="1300">
                          <a:solidFill>
                            <a:srgbClr val="0D392D"/>
                          </a:solidFill>
                          <a:latin typeface="Calibri"/>
                        </a:rPr>
                        <a:t>Цепь</a:t>
                      </a:r>
                    </a:p>
                  </a:txBody>
                  <a:tcPr marL="0" marR="0" marT="0" marB="0">
                    <a:solidFill>
                      <a:srgbClr val="99FECD"/>
                    </a:solidFill>
                  </a:tcPr>
                </a:tc>
                <a:tc gridSpan="3">
                  <a:txBody>
                    <a:bodyPr/>
                    <a:lstStyle/>
                    <a:p>
                      <a:pPr marL="165100" indent="0">
                        <a:lnSpc>
                          <a:spcPts val="1368"/>
                        </a:lnSpc>
                      </a:pPr>
                      <a:r>
                        <a:rPr lang="ru" sz="1300">
                          <a:solidFill>
                            <a:srgbClr val="0D392D"/>
                          </a:solidFill>
                          <a:latin typeface="Calibri"/>
                        </a:rPr>
                        <a:t>Электрическое сопротивление, кОм, при напряжении в сети, В</a:t>
                      </a:r>
                    </a:p>
                  </a:txBody>
                  <a:tcPr marL="0" marR="0" marT="0" marB="0">
                    <a:solidFill>
                      <a:srgbClr val="99FECD"/>
                    </a:solidFill>
                  </a:tcPr>
                </a:tc>
                <a:tc hMerge="1">
                  <a:txBody>
                    <a:bodyPr/>
                    <a:lstStyle/>
                    <a:p>
                      <a:endParaRPr sz="3700"/>
                    </a:p>
                  </a:txBody>
                  <a:tcPr marL="0" marR="0" marT="0" marB="0"/>
                </a:tc>
                <a:tc hMerge="1">
                  <a:txBody>
                    <a:bodyPr/>
                    <a:lstStyle/>
                    <a:p>
                      <a:endParaRPr sz="3700"/>
                    </a:p>
                  </a:txBody>
                  <a:tcPr marL="0" marR="0" marT="0" marB="0"/>
                </a:tc>
              </a:tr>
              <a:tr h="326136">
                <a:tc>
                  <a:txBody>
                    <a:bodyPr/>
                    <a:lstStyle/>
                    <a:p>
                      <a:endParaRPr sz="1600"/>
                    </a:p>
                  </a:txBody>
                  <a:tcPr marL="0" marR="0" marT="0" marB="0">
                    <a:solidFill>
                      <a:srgbClr val="99FECD"/>
                    </a:solidFill>
                  </a:tcPr>
                </a:tc>
                <a:tc>
                  <a:txBody>
                    <a:bodyPr/>
                    <a:lstStyle/>
                    <a:p>
                      <a:pPr marR="88900" indent="0" algn="ctr">
                        <a:lnSpc>
                          <a:spcPts val="1590"/>
                        </a:lnSpc>
                      </a:pPr>
                      <a:r>
                        <a:rPr lang="ru" sz="1300">
                          <a:solidFill>
                            <a:srgbClr val="0D392D"/>
                          </a:solidFill>
                          <a:latin typeface="Calibri"/>
                        </a:rPr>
                        <a:t>127</a:t>
                      </a:r>
                    </a:p>
                  </a:txBody>
                  <a:tcPr marL="0" marR="0" marT="0" marB="0">
                    <a:solidFill>
                      <a:srgbClr val="E5FCEF"/>
                    </a:solidFill>
                  </a:tcPr>
                </a:tc>
                <a:tc>
                  <a:txBody>
                    <a:bodyPr/>
                    <a:lstStyle/>
                    <a:p>
                      <a:pPr marL="76200" indent="0" algn="ctr">
                        <a:lnSpc>
                          <a:spcPts val="1590"/>
                        </a:lnSpc>
                      </a:pPr>
                      <a:r>
                        <a:rPr lang="ru" sz="1300">
                          <a:solidFill>
                            <a:srgbClr val="0D392D"/>
                          </a:solidFill>
                          <a:latin typeface="Calibri"/>
                        </a:rPr>
                        <a:t>220</a:t>
                      </a:r>
                    </a:p>
                  </a:txBody>
                  <a:tcPr marL="0" marR="0" marT="0" marB="0" anchor="ctr">
                    <a:solidFill>
                      <a:srgbClr val="E5FCEF"/>
                    </a:solidFill>
                  </a:tcPr>
                </a:tc>
                <a:tc>
                  <a:txBody>
                    <a:bodyPr/>
                    <a:lstStyle/>
                    <a:p>
                      <a:pPr marR="127000" indent="0" algn="r">
                        <a:lnSpc>
                          <a:spcPts val="1590"/>
                        </a:lnSpc>
                      </a:pPr>
                      <a:r>
                        <a:rPr lang="ru" sz="1300">
                          <a:solidFill>
                            <a:srgbClr val="0D392D"/>
                          </a:solidFill>
                          <a:latin typeface="Calibri"/>
                        </a:rPr>
                        <a:t>Бол .220</a:t>
                      </a:r>
                    </a:p>
                  </a:txBody>
                  <a:tcPr marL="0" marR="0" marT="0" marB="0">
                    <a:solidFill>
                      <a:srgbClr val="E5FCEF"/>
                    </a:solidFill>
                  </a:tcPr>
                </a:tc>
              </a:tr>
              <a:tr h="557784">
                <a:tc>
                  <a:txBody>
                    <a:bodyPr/>
                    <a:lstStyle/>
                    <a:p>
                      <a:pPr marL="101600" indent="0">
                        <a:lnSpc>
                          <a:spcPts val="1296"/>
                        </a:lnSpc>
                      </a:pPr>
                      <a:r>
                        <a:rPr lang="ru" sz="1300">
                          <a:solidFill>
                            <a:srgbClr val="363B3A"/>
                          </a:solidFill>
                          <a:latin typeface="Calibri"/>
                        </a:rPr>
                        <a:t>От ладони к тыльной части кисти руки</a:t>
                      </a:r>
                    </a:p>
                  </a:txBody>
                  <a:tcPr marL="0" marR="0" marT="0" marB="0" anchor="ctr">
                    <a:solidFill>
                      <a:srgbClr val="E5FCEF"/>
                    </a:solidFill>
                  </a:tcPr>
                </a:tc>
                <a:tc>
                  <a:txBody>
                    <a:bodyPr/>
                    <a:lstStyle/>
                    <a:p>
                      <a:pPr marL="165100" indent="0">
                        <a:lnSpc>
                          <a:spcPts val="1590"/>
                        </a:lnSpc>
                      </a:pPr>
                      <a:r>
                        <a:rPr lang="ru" sz="1300">
                          <a:solidFill>
                            <a:srgbClr val="363B3A"/>
                          </a:solidFill>
                          <a:latin typeface="Calibri"/>
                        </a:rPr>
                        <a:t>2,5</a:t>
                      </a:r>
                    </a:p>
                  </a:txBody>
                  <a:tcPr marL="0" marR="0" marT="0" marB="0" anchor="ctr">
                    <a:solidFill>
                      <a:srgbClr val="E5FCEF"/>
                    </a:solidFill>
                  </a:tcPr>
                </a:tc>
                <a:tc>
                  <a:txBody>
                    <a:bodyPr/>
                    <a:lstStyle/>
                    <a:p>
                      <a:pPr marL="292100" indent="0">
                        <a:lnSpc>
                          <a:spcPts val="1590"/>
                        </a:lnSpc>
                      </a:pPr>
                      <a:r>
                        <a:rPr lang="ru" sz="1300">
                          <a:solidFill>
                            <a:srgbClr val="363B3A"/>
                          </a:solidFill>
                          <a:latin typeface="Calibri"/>
                        </a:rPr>
                        <a:t>0,8</a:t>
                      </a:r>
                    </a:p>
                  </a:txBody>
                  <a:tcPr marL="0" marR="0" marT="0" marB="0" anchor="ctr">
                    <a:solidFill>
                      <a:srgbClr val="E5FCEF"/>
                    </a:solidFill>
                  </a:tcPr>
                </a:tc>
                <a:tc>
                  <a:txBody>
                    <a:bodyPr/>
                    <a:lstStyle/>
                    <a:p>
                      <a:pPr indent="0">
                        <a:lnSpc>
                          <a:spcPts val="1590"/>
                        </a:lnSpc>
                      </a:pPr>
                      <a:r>
                        <a:rPr lang="ru" sz="1300">
                          <a:solidFill>
                            <a:srgbClr val="363B3A"/>
                          </a:solidFill>
                          <a:latin typeface="Calibri"/>
                        </a:rPr>
                        <a:t>0,65</a:t>
                      </a:r>
                    </a:p>
                  </a:txBody>
                  <a:tcPr marL="0" marR="0" marT="0" marB="0" anchor="ctr">
                    <a:solidFill>
                      <a:srgbClr val="E5FCEF"/>
                    </a:solidFill>
                  </a:tcPr>
                </a:tc>
              </a:tr>
              <a:tr h="411480">
                <a:tc>
                  <a:txBody>
                    <a:bodyPr/>
                    <a:lstStyle/>
                    <a:p>
                      <a:pPr marL="101600" indent="0">
                        <a:lnSpc>
                          <a:spcPts val="1590"/>
                        </a:lnSpc>
                      </a:pPr>
                      <a:r>
                        <a:rPr lang="ru" sz="1300">
                          <a:solidFill>
                            <a:srgbClr val="363B3A"/>
                          </a:solidFill>
                          <a:latin typeface="Calibri"/>
                        </a:rPr>
                        <a:t>От ладони к ногам</a:t>
                      </a:r>
                    </a:p>
                  </a:txBody>
                  <a:tcPr marL="0" marR="0" marT="0" marB="0" anchor="ctr">
                    <a:solidFill>
                      <a:srgbClr val="E5FCEF"/>
                    </a:solidFill>
                  </a:tcPr>
                </a:tc>
                <a:tc>
                  <a:txBody>
                    <a:bodyPr/>
                    <a:lstStyle/>
                    <a:p>
                      <a:pPr marL="165100" indent="0">
                        <a:lnSpc>
                          <a:spcPts val="1590"/>
                        </a:lnSpc>
                      </a:pPr>
                      <a:r>
                        <a:rPr lang="ru" sz="1300">
                          <a:solidFill>
                            <a:srgbClr val="363B3A"/>
                          </a:solidFill>
                          <a:latin typeface="Calibri"/>
                        </a:rPr>
                        <a:t>3,4</a:t>
                      </a:r>
                    </a:p>
                  </a:txBody>
                  <a:tcPr marL="0" marR="0" marT="0" marB="0" anchor="ctr">
                    <a:solidFill>
                      <a:srgbClr val="E5FCEF"/>
                    </a:solidFill>
                  </a:tcPr>
                </a:tc>
                <a:tc>
                  <a:txBody>
                    <a:bodyPr/>
                    <a:lstStyle/>
                    <a:p>
                      <a:pPr marL="292100" indent="0">
                        <a:lnSpc>
                          <a:spcPts val="1590"/>
                        </a:lnSpc>
                      </a:pPr>
                      <a:r>
                        <a:rPr lang="ru" sz="1300">
                          <a:solidFill>
                            <a:srgbClr val="363B3A"/>
                          </a:solidFill>
                          <a:latin typeface="Calibri"/>
                        </a:rPr>
                        <a:t>1.6</a:t>
                      </a:r>
                    </a:p>
                  </a:txBody>
                  <a:tcPr marL="0" marR="0" marT="0" marB="0" anchor="ctr">
                    <a:solidFill>
                      <a:srgbClr val="E5FCEF"/>
                    </a:solidFill>
                  </a:tcPr>
                </a:tc>
                <a:tc>
                  <a:txBody>
                    <a:bodyPr/>
                    <a:lstStyle/>
                    <a:p>
                      <a:pPr indent="0">
                        <a:lnSpc>
                          <a:spcPts val="1590"/>
                        </a:lnSpc>
                      </a:pPr>
                      <a:r>
                        <a:rPr lang="ru" sz="1300">
                          <a:solidFill>
                            <a:srgbClr val="363B3A"/>
                          </a:solidFill>
                          <a:latin typeface="Calibri"/>
                        </a:rPr>
                        <a:t>1</a:t>
                      </a:r>
                    </a:p>
                  </a:txBody>
                  <a:tcPr marL="0" marR="0" marT="0" marB="0" anchor="ctr">
                    <a:solidFill>
                      <a:srgbClr val="E5FCEF"/>
                    </a:solidFill>
                  </a:tcPr>
                </a:tc>
              </a:tr>
              <a:tr h="630936">
                <a:tc>
                  <a:txBody>
                    <a:bodyPr/>
                    <a:lstStyle/>
                    <a:p>
                      <a:pPr marL="101600" indent="0">
                        <a:lnSpc>
                          <a:spcPts val="1368"/>
                        </a:lnSpc>
                      </a:pPr>
                      <a:r>
                        <a:rPr lang="ru" sz="1300">
                          <a:solidFill>
                            <a:srgbClr val="363B3A"/>
                          </a:solidFill>
                          <a:latin typeface="Calibri"/>
                        </a:rPr>
                        <a:t>От ладони одной руки к ладони другой руки</a:t>
                      </a:r>
                    </a:p>
                  </a:txBody>
                  <a:tcPr marL="0" marR="0" marT="0" marB="0" anchor="ctr">
                    <a:solidFill>
                      <a:srgbClr val="E5FCEF"/>
                    </a:solidFill>
                  </a:tcPr>
                </a:tc>
                <a:tc>
                  <a:txBody>
                    <a:bodyPr/>
                    <a:lstStyle/>
                    <a:p>
                      <a:pPr marL="165100" indent="0">
                        <a:lnSpc>
                          <a:spcPts val="1590"/>
                        </a:lnSpc>
                      </a:pPr>
                      <a:r>
                        <a:rPr lang="ru" sz="1300">
                          <a:solidFill>
                            <a:srgbClr val="363B3A"/>
                          </a:solidFill>
                          <a:latin typeface="Calibri"/>
                        </a:rPr>
                        <a:t>3,4</a:t>
                      </a:r>
                    </a:p>
                  </a:txBody>
                  <a:tcPr marL="0" marR="0" marT="0" marB="0" anchor="ctr">
                    <a:solidFill>
                      <a:srgbClr val="E5FCEF"/>
                    </a:solidFill>
                  </a:tcPr>
                </a:tc>
                <a:tc>
                  <a:txBody>
                    <a:bodyPr/>
                    <a:lstStyle/>
                    <a:p>
                      <a:pPr marL="292100" indent="0">
                        <a:lnSpc>
                          <a:spcPts val="1590"/>
                        </a:lnSpc>
                      </a:pPr>
                      <a:r>
                        <a:rPr lang="ru" sz="1300">
                          <a:solidFill>
                            <a:srgbClr val="363B3A"/>
                          </a:solidFill>
                          <a:latin typeface="Calibri"/>
                        </a:rPr>
                        <a:t>1,6</a:t>
                      </a:r>
                    </a:p>
                  </a:txBody>
                  <a:tcPr marL="0" marR="0" marT="0" marB="0" anchor="ctr">
                    <a:solidFill>
                      <a:srgbClr val="E5FCEF"/>
                    </a:solidFill>
                  </a:tcPr>
                </a:tc>
                <a:tc>
                  <a:txBody>
                    <a:bodyPr/>
                    <a:lstStyle/>
                    <a:p>
                      <a:pPr indent="0">
                        <a:lnSpc>
                          <a:spcPts val="1590"/>
                        </a:lnSpc>
                      </a:pPr>
                      <a:r>
                        <a:rPr lang="ru" sz="1300">
                          <a:solidFill>
                            <a:srgbClr val="363B3A"/>
                          </a:solidFill>
                          <a:latin typeface="Calibri"/>
                        </a:rPr>
                        <a:t>1</a:t>
                      </a:r>
                    </a:p>
                  </a:txBody>
                  <a:tcPr marL="0" marR="0" marT="0" marB="0" anchor="ctr">
                    <a:solidFill>
                      <a:srgbClr val="E5FCEF"/>
                    </a:solidFill>
                  </a:tcPr>
                </a:tc>
              </a:tr>
              <a:tr h="335280">
                <a:tc>
                  <a:txBody>
                    <a:bodyPr/>
                    <a:lstStyle/>
                    <a:p>
                      <a:pPr marL="101600" indent="0">
                        <a:lnSpc>
                          <a:spcPts val="1590"/>
                        </a:lnSpc>
                      </a:pPr>
                      <a:r>
                        <a:rPr lang="ru" sz="1300">
                          <a:solidFill>
                            <a:srgbClr val="363B3A"/>
                          </a:solidFill>
                          <a:latin typeface="Calibri"/>
                        </a:rPr>
                        <a:t>От плеча к ноге</a:t>
                      </a:r>
                    </a:p>
                  </a:txBody>
                  <a:tcPr marL="0" marR="0" marT="0" marB="0" anchor="ctr">
                    <a:solidFill>
                      <a:srgbClr val="E5FCEF"/>
                    </a:solidFill>
                  </a:tcPr>
                </a:tc>
                <a:tc>
                  <a:txBody>
                    <a:bodyPr/>
                    <a:lstStyle/>
                    <a:p>
                      <a:pPr marL="165100" indent="0">
                        <a:lnSpc>
                          <a:spcPts val="1590"/>
                        </a:lnSpc>
                      </a:pPr>
                      <a:r>
                        <a:rPr lang="ru" sz="1300">
                          <a:solidFill>
                            <a:srgbClr val="363B3A"/>
                          </a:solidFill>
                          <a:latin typeface="Calibri"/>
                        </a:rPr>
                        <a:t>2,8</a:t>
                      </a:r>
                    </a:p>
                  </a:txBody>
                  <a:tcPr marL="0" marR="0" marT="0" marB="0" anchor="b">
                    <a:solidFill>
                      <a:srgbClr val="E5FCEF"/>
                    </a:solidFill>
                  </a:tcPr>
                </a:tc>
                <a:tc>
                  <a:txBody>
                    <a:bodyPr/>
                    <a:lstStyle/>
                    <a:p>
                      <a:pPr marL="292100" indent="0">
                        <a:lnSpc>
                          <a:spcPts val="1590"/>
                        </a:lnSpc>
                      </a:pPr>
                      <a:r>
                        <a:rPr lang="ru" sz="1300">
                          <a:solidFill>
                            <a:srgbClr val="363B3A"/>
                          </a:solidFill>
                          <a:latin typeface="Calibri"/>
                        </a:rPr>
                        <a:t>1.2</a:t>
                      </a:r>
                    </a:p>
                  </a:txBody>
                  <a:tcPr marL="0" marR="0" marT="0" marB="0" anchor="b">
                    <a:solidFill>
                      <a:srgbClr val="E5FCEF"/>
                    </a:solidFill>
                  </a:tcPr>
                </a:tc>
                <a:tc>
                  <a:txBody>
                    <a:bodyPr/>
                    <a:lstStyle/>
                    <a:p>
                      <a:pPr indent="0">
                        <a:lnSpc>
                          <a:spcPts val="1590"/>
                        </a:lnSpc>
                      </a:pPr>
                      <a:r>
                        <a:rPr lang="ru" sz="1300">
                          <a:solidFill>
                            <a:srgbClr val="4D4D4D"/>
                          </a:solidFill>
                          <a:latin typeface="Calibri"/>
                        </a:rPr>
                        <a:t>0,8</a:t>
                      </a:r>
                    </a:p>
                  </a:txBody>
                  <a:tcPr marL="0" marR="0" marT="0" marB="0" anchor="b">
                    <a:solidFill>
                      <a:srgbClr val="E5FCEF"/>
                    </a:solidFill>
                  </a:tcPr>
                </a:tc>
              </a:tr>
            </a:tbl>
          </a:graphicData>
        </a:graphic>
      </p:graphicFrame>
      <p:sp>
        <p:nvSpPr>
          <p:cNvPr id="6" name="Прямоугольник 5"/>
          <p:cNvSpPr/>
          <p:nvPr/>
        </p:nvSpPr>
        <p:spPr>
          <a:xfrm>
            <a:off x="11097768" y="6477000"/>
            <a:ext cx="173736" cy="134112"/>
          </a:xfrm>
          <a:prstGeom prst="rect">
            <a:avLst/>
          </a:prstGeom>
        </p:spPr>
        <p:txBody>
          <a:bodyPr wrap="none" lIns="0" tIns="0" rIns="0" bIns="0">
            <a:noAutofit/>
          </a:bodyPr>
          <a:lstStyle/>
          <a:p>
            <a:pPr indent="0">
              <a:lnSpc>
                <a:spcPts val="1340"/>
              </a:lnSpc>
            </a:pPr>
            <a:r>
              <a:rPr lang="ru" sz="1100">
                <a:solidFill>
                  <a:srgbClr val="898989"/>
                </a:solidFill>
                <a:latin typeface="Calibri"/>
              </a:rPr>
              <a:t>20</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088624" y="0"/>
            <a:ext cx="1103376" cy="914400"/>
          </a:xfrm>
          <a:prstGeom prst="rect">
            <a:avLst/>
          </a:prstGeom>
        </p:spPr>
      </p:pic>
      <p:sp>
        <p:nvSpPr>
          <p:cNvPr id="3" name="Прямоугольник 2"/>
          <p:cNvSpPr/>
          <p:nvPr/>
        </p:nvSpPr>
        <p:spPr>
          <a:xfrm>
            <a:off x="371856" y="249936"/>
            <a:ext cx="6001512" cy="350520"/>
          </a:xfrm>
          <a:prstGeom prst="rect">
            <a:avLst/>
          </a:prstGeom>
        </p:spPr>
        <p:txBody>
          <a:bodyPr wrap="none" lIns="0" tIns="0" rIns="0" bIns="0">
            <a:noAutofit/>
          </a:bodyPr>
          <a:lstStyle/>
          <a:p>
            <a:pPr indent="0">
              <a:lnSpc>
                <a:spcPts val="3300"/>
              </a:lnSpc>
            </a:pPr>
            <a:r>
              <a:rPr lang="ru" sz="2700">
                <a:latin typeface="Calibri"/>
              </a:rPr>
              <a:t>Группы допуска по электробезопасности</a:t>
            </a:r>
          </a:p>
        </p:txBody>
      </p:sp>
      <p:sp>
        <p:nvSpPr>
          <p:cNvPr id="4" name="Прямоугольник 3"/>
          <p:cNvSpPr/>
          <p:nvPr/>
        </p:nvSpPr>
        <p:spPr>
          <a:xfrm>
            <a:off x="554736" y="1258824"/>
            <a:ext cx="11030712" cy="5032248"/>
          </a:xfrm>
          <a:prstGeom prst="rect">
            <a:avLst/>
          </a:prstGeom>
        </p:spPr>
        <p:txBody>
          <a:bodyPr lIns="0" tIns="0" rIns="0" bIns="0">
            <a:noAutofit/>
          </a:bodyPr>
          <a:lstStyle/>
          <a:p>
            <a:pPr indent="0">
              <a:lnSpc>
                <a:spcPts val="1512"/>
              </a:lnSpc>
              <a:spcBef>
                <a:spcPts val="1960"/>
              </a:spcBef>
              <a:spcAft>
                <a:spcPts val="700"/>
              </a:spcAft>
            </a:pPr>
            <a:r>
              <a:rPr lang="ru" sz="1800">
                <a:latin typeface="Calibri"/>
              </a:rPr>
              <a:t>В России в соответствии с ПТЭЭП (Правила Технической Эксплуатации Электроустановок Потребителя) и ПТБ для персонала, обслуживающего (работающего) электроустановки, установлено 5 квалификационных групп по электробезопасности:</a:t>
            </a:r>
          </a:p>
          <a:p>
            <a:pPr marL="266700" indent="-266700">
              <a:lnSpc>
                <a:spcPts val="1512"/>
              </a:lnSpc>
              <a:spcAft>
                <a:spcPts val="700"/>
              </a:spcAft>
            </a:pPr>
            <a:r>
              <a:rPr lang="ru" sz="1800">
                <a:latin typeface="Calibri"/>
              </a:rPr>
              <a:t>•    - I квалификационная группа присваивается не электротехническому производственному персоналу: операторам ПК, обслуживающему электропечи и т. п.</a:t>
            </a:r>
          </a:p>
          <a:p>
            <a:pPr marL="266700" indent="-266700">
              <a:lnSpc>
                <a:spcPts val="1512"/>
              </a:lnSpc>
              <a:spcAft>
                <a:spcPts val="700"/>
              </a:spcAft>
            </a:pPr>
            <a:r>
              <a:rPr lang="ru" sz="1800">
                <a:latin typeface="Calibri"/>
              </a:rPr>
              <a:t>•    -II квалификационная группа присваивается квалификационной комиссией неэлектротехническому персоналу, обслуживающему установки и оборудование с электроприводом, электросварщики (без права подключения), термисты установок ТВЧ, машинисты грузоподъемных машин, передвижные машины и механизмы с электроприводом, работающим с ручными электрическими машинами и другими переносными электроприемниками и т. д.</a:t>
            </a:r>
          </a:p>
          <a:p>
            <a:pPr marL="266700" indent="-266700">
              <a:lnSpc>
                <a:spcPts val="1512"/>
              </a:lnSpc>
              <a:spcAft>
                <a:spcPts val="700"/>
              </a:spcAft>
            </a:pPr>
            <a:r>
              <a:rPr lang="ru" sz="1800">
                <a:latin typeface="Calibri"/>
              </a:rPr>
              <a:t>•    - III квалификационная группа присваивается только электротехническому персоналу. Эта группа дает право единоличного обслуживания, осмотра, подключения и отключения электроустановок от сети напряжения до 1000 В. Присваивается только по достижении 18-летнего возраста.</a:t>
            </a:r>
          </a:p>
          <a:p>
            <a:pPr marL="266700" indent="-266700">
              <a:lnSpc>
                <a:spcPts val="1512"/>
              </a:lnSpc>
              <a:spcAft>
                <a:spcPts val="700"/>
              </a:spcAft>
            </a:pPr>
            <a:r>
              <a:rPr lang="ru" sz="1800">
                <a:latin typeface="Calibri"/>
              </a:rPr>
              <a:t>•    - IV квалификационная группа присваивается только лицам электротехнического персонала. Лица с квалификационной группой не ниже IV имеют право на обслуживание электроустановок напряжением выше 1000 В. Для инженера по охране труда необходим стаж работы на производстве (не важно на какой должности) не менее 3 лет.</a:t>
            </a:r>
          </a:p>
          <a:p>
            <a:pPr marL="266700" indent="-266700">
              <a:lnSpc>
                <a:spcPts val="1512"/>
              </a:lnSpc>
              <a:spcAft>
                <a:spcPts val="700"/>
              </a:spcAft>
            </a:pPr>
            <a:r>
              <a:rPr lang="ru" sz="1800">
                <a:latin typeface="Calibri"/>
              </a:rPr>
              <a:t>•    -V квалификационная группа присваивается лицам, ответственным за электрохозяйство, и другому инженерно-техническому персоналу в установках напряжением выше 1000 В. Для инженера по охране труда для получения данной группы необходим стаж работы не менее 5 лет.</a:t>
            </a:r>
          </a:p>
          <a:p>
            <a:pPr indent="0">
              <a:lnSpc>
                <a:spcPts val="1512"/>
              </a:lnSpc>
            </a:pPr>
            <a:r>
              <a:rPr lang="ru" sz="1800">
                <a:latin typeface="Calibri"/>
              </a:rPr>
              <a:t>Лица с V квалификационной группой имеют право отдавать распоряжения и руководить работами в электроустановках напряжением как до 1000 В, так и выше.</a:t>
            </a:r>
          </a:p>
        </p:txBody>
      </p:sp>
      <p:sp>
        <p:nvSpPr>
          <p:cNvPr id="5" name="Прямоугольник 4"/>
          <p:cNvSpPr/>
          <p:nvPr/>
        </p:nvSpPr>
        <p:spPr>
          <a:xfrm>
            <a:off x="11097768" y="6477000"/>
            <a:ext cx="173736" cy="134112"/>
          </a:xfrm>
          <a:prstGeom prst="rect">
            <a:avLst/>
          </a:prstGeom>
        </p:spPr>
        <p:txBody>
          <a:bodyPr wrap="none" lIns="0" tIns="0" rIns="0" bIns="0">
            <a:noAutofit/>
          </a:bodyPr>
          <a:lstStyle/>
          <a:p>
            <a:pPr indent="0">
              <a:lnSpc>
                <a:spcPts val="1340"/>
              </a:lnSpc>
            </a:pPr>
            <a:r>
              <a:rPr lang="ru" sz="1100">
                <a:solidFill>
                  <a:srgbClr val="898989"/>
                </a:solidFill>
                <a:latin typeface="Calibri"/>
              </a:rPr>
              <a:t>21</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362712" y="246888"/>
            <a:ext cx="7766304" cy="350520"/>
          </a:xfrm>
          <a:prstGeom prst="rect">
            <a:avLst/>
          </a:prstGeom>
        </p:spPr>
        <p:txBody>
          <a:bodyPr wrap="none" lIns="0" tIns="0" rIns="0" bIns="0">
            <a:noAutofit/>
          </a:bodyPr>
          <a:lstStyle/>
          <a:p>
            <a:pPr indent="0">
              <a:lnSpc>
                <a:spcPts val="3300"/>
              </a:lnSpc>
            </a:pPr>
            <a:r>
              <a:rPr lang="ru" sz="2700">
                <a:latin typeface="Calibri"/>
              </a:rPr>
              <a:t>Мероприятия по обеспечению электробезопасности</a:t>
            </a:r>
          </a:p>
        </p:txBody>
      </p:sp>
      <p:sp>
        <p:nvSpPr>
          <p:cNvPr id="3" name="Прямоугольник 2"/>
          <p:cNvSpPr/>
          <p:nvPr/>
        </p:nvSpPr>
        <p:spPr>
          <a:xfrm>
            <a:off x="441960" y="938784"/>
            <a:ext cx="11213592" cy="5315712"/>
          </a:xfrm>
          <a:prstGeom prst="rect">
            <a:avLst/>
          </a:prstGeom>
        </p:spPr>
        <p:txBody>
          <a:bodyPr lIns="0" tIns="0" rIns="0" bIns="0">
            <a:noAutofit/>
          </a:bodyPr>
          <a:lstStyle/>
          <a:p>
            <a:pPr indent="0">
              <a:lnSpc>
                <a:spcPts val="2712"/>
              </a:lnSpc>
              <a:spcAft>
                <a:spcPts val="700"/>
              </a:spcAft>
            </a:pPr>
            <a:r>
              <a:rPr lang="ru" sz="1900">
                <a:latin typeface="Calibri"/>
              </a:rPr>
              <a:t>Электробезопасность - это сложная система, которая имеет свою структуру, категории, разряды и группы, подтвержденными различными нормативами и гостами. Само понятие больше используется на производстве (в зависимости от его специфики), но его отдельные нормативы успешно используются в повседневном быту.</a:t>
            </a:r>
          </a:p>
          <a:p>
            <a:pPr indent="0">
              <a:lnSpc>
                <a:spcPts val="2736"/>
              </a:lnSpc>
              <a:spcAft>
                <a:spcPts val="700"/>
              </a:spcAft>
            </a:pPr>
            <a:r>
              <a:rPr lang="ru" sz="1800" b="1" i="1">
                <a:latin typeface="Calibri"/>
              </a:rPr>
              <a:t>Основные мероприятия, которые включаются в комплекс, можно разделить на несколько категорий:</a:t>
            </a:r>
          </a:p>
          <a:p>
            <a:pPr indent="0">
              <a:lnSpc>
                <a:spcPts val="3720"/>
              </a:lnSpc>
            </a:pPr>
            <a:r>
              <a:rPr lang="ru" sz="1900">
                <a:latin typeface="Calibri"/>
              </a:rPr>
              <a:t>•    правовые;</a:t>
            </a:r>
          </a:p>
          <a:p>
            <a:pPr indent="0">
              <a:lnSpc>
                <a:spcPts val="3720"/>
              </a:lnSpc>
            </a:pPr>
            <a:r>
              <a:rPr lang="ru" sz="1900">
                <a:latin typeface="Calibri"/>
              </a:rPr>
              <a:t>•    социально-экономические;</a:t>
            </a:r>
          </a:p>
          <a:p>
            <a:pPr indent="0">
              <a:lnSpc>
                <a:spcPts val="3720"/>
              </a:lnSpc>
            </a:pPr>
            <a:r>
              <a:rPr lang="ru" sz="1900">
                <a:latin typeface="Calibri"/>
              </a:rPr>
              <a:t>•    санитарно-гигиенические;</a:t>
            </a:r>
          </a:p>
          <a:p>
            <a:pPr indent="0">
              <a:lnSpc>
                <a:spcPts val="3720"/>
              </a:lnSpc>
            </a:pPr>
            <a:r>
              <a:rPr lang="ru" sz="1900">
                <a:latin typeface="Calibri"/>
              </a:rPr>
              <a:t>•    организационно-технические;</a:t>
            </a:r>
          </a:p>
          <a:p>
            <a:pPr indent="0">
              <a:lnSpc>
                <a:spcPts val="3720"/>
              </a:lnSpc>
            </a:pPr>
            <a:r>
              <a:rPr lang="ru" sz="1900">
                <a:latin typeface="Calibri"/>
              </a:rPr>
              <a:t>•    лечебно-профилактические (реабилитационные).</a:t>
            </a:r>
          </a:p>
          <a:p>
            <a:pPr indent="0">
              <a:lnSpc>
                <a:spcPts val="2736"/>
              </a:lnSpc>
            </a:pPr>
            <a:r>
              <a:rPr lang="ru" sz="1900">
                <a:latin typeface="Calibri"/>
              </a:rPr>
              <a:t>В зависимости от конкретной ситуации на производстве могут применяться как все указанные методы, так и определенная их часть.</a:t>
            </a:r>
          </a:p>
        </p:txBody>
      </p:sp>
      <p:sp>
        <p:nvSpPr>
          <p:cNvPr id="4" name="Прямоугольник 3"/>
          <p:cNvSpPr/>
          <p:nvPr/>
        </p:nvSpPr>
        <p:spPr>
          <a:xfrm>
            <a:off x="11097768" y="6477000"/>
            <a:ext cx="173736" cy="134112"/>
          </a:xfrm>
          <a:prstGeom prst="rect">
            <a:avLst/>
          </a:prstGeom>
        </p:spPr>
        <p:txBody>
          <a:bodyPr wrap="none" lIns="0" tIns="0" rIns="0" bIns="0">
            <a:noAutofit/>
          </a:bodyPr>
          <a:lstStyle/>
          <a:p>
            <a:pPr indent="0">
              <a:lnSpc>
                <a:spcPts val="1340"/>
              </a:lnSpc>
            </a:pPr>
            <a:r>
              <a:rPr lang="ru" sz="1100">
                <a:solidFill>
                  <a:srgbClr val="898989"/>
                </a:solidFill>
                <a:latin typeface="Calibri"/>
              </a:rPr>
              <a:t>22</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100816" y="0"/>
            <a:ext cx="1091184" cy="1048512"/>
          </a:xfrm>
          <a:prstGeom prst="rect">
            <a:avLst/>
          </a:prstGeom>
        </p:spPr>
      </p:pic>
      <p:sp>
        <p:nvSpPr>
          <p:cNvPr id="3" name="Прямоугольник 2"/>
          <p:cNvSpPr/>
          <p:nvPr/>
        </p:nvSpPr>
        <p:spPr>
          <a:xfrm>
            <a:off x="368808" y="265176"/>
            <a:ext cx="5608320" cy="307848"/>
          </a:xfrm>
          <a:prstGeom prst="rect">
            <a:avLst/>
          </a:prstGeom>
        </p:spPr>
        <p:txBody>
          <a:bodyPr wrap="none" lIns="0" tIns="0" rIns="0" bIns="0">
            <a:noAutofit/>
          </a:bodyPr>
          <a:lstStyle/>
          <a:p>
            <a:pPr indent="0">
              <a:lnSpc>
                <a:spcPts val="2810"/>
              </a:lnSpc>
            </a:pPr>
            <a:r>
              <a:rPr lang="ru" sz="2300">
                <a:latin typeface="Calibri"/>
              </a:rPr>
              <a:t>Способы обеспечения электробезопасности</a:t>
            </a:r>
          </a:p>
        </p:txBody>
      </p:sp>
      <p:sp>
        <p:nvSpPr>
          <p:cNvPr id="4" name="Прямоугольник 3"/>
          <p:cNvSpPr/>
          <p:nvPr/>
        </p:nvSpPr>
        <p:spPr>
          <a:xfrm>
            <a:off x="542544" y="1414272"/>
            <a:ext cx="6909816" cy="2569464"/>
          </a:xfrm>
          <a:prstGeom prst="rect">
            <a:avLst/>
          </a:prstGeom>
        </p:spPr>
        <p:txBody>
          <a:bodyPr lIns="0" tIns="0" rIns="0" bIns="0">
            <a:noAutofit/>
          </a:bodyPr>
          <a:lstStyle/>
          <a:p>
            <a:pPr indent="0">
              <a:lnSpc>
                <a:spcPts val="6024"/>
              </a:lnSpc>
            </a:pPr>
            <a:r>
              <a:rPr lang="ru" sz="2400">
                <a:latin typeface="Calibri"/>
              </a:rPr>
              <a:t>•    защитное электрическое заземление;</a:t>
            </a:r>
          </a:p>
          <a:p>
            <a:pPr indent="0">
              <a:lnSpc>
                <a:spcPts val="6024"/>
              </a:lnSpc>
            </a:pPr>
            <a:r>
              <a:rPr lang="ru" sz="2400">
                <a:latin typeface="Calibri"/>
              </a:rPr>
              <a:t>•    защитное электрическое зануление;</a:t>
            </a:r>
          </a:p>
          <a:p>
            <a:pPr indent="0">
              <a:lnSpc>
                <a:spcPts val="6024"/>
              </a:lnSpc>
            </a:pPr>
            <a:r>
              <a:rPr lang="ru" sz="2400">
                <a:latin typeface="Calibri"/>
              </a:rPr>
              <a:t>•    защитное быстродействующее отключение;</a:t>
            </a:r>
          </a:p>
          <a:p>
            <a:pPr indent="0">
              <a:lnSpc>
                <a:spcPts val="6024"/>
              </a:lnSpc>
            </a:pPr>
            <a:r>
              <a:rPr lang="ru" sz="2400">
                <a:latin typeface="Calibri"/>
              </a:rPr>
              <a:t>•    организационные меры</a:t>
            </a:r>
          </a:p>
        </p:txBody>
      </p:sp>
      <p:sp>
        <p:nvSpPr>
          <p:cNvPr id="5" name="Прямоугольник 4"/>
          <p:cNvSpPr/>
          <p:nvPr/>
        </p:nvSpPr>
        <p:spPr>
          <a:xfrm>
            <a:off x="11097768" y="6477000"/>
            <a:ext cx="173736" cy="134112"/>
          </a:xfrm>
          <a:prstGeom prst="rect">
            <a:avLst/>
          </a:prstGeom>
        </p:spPr>
        <p:txBody>
          <a:bodyPr wrap="none" lIns="0" tIns="0" rIns="0" bIns="0">
            <a:noAutofit/>
          </a:bodyPr>
          <a:lstStyle/>
          <a:p>
            <a:pPr indent="0">
              <a:lnSpc>
                <a:spcPts val="1340"/>
              </a:lnSpc>
            </a:pPr>
            <a:r>
              <a:rPr lang="ru" sz="1100">
                <a:solidFill>
                  <a:srgbClr val="898989"/>
                </a:solidFill>
                <a:latin typeface="Calibri"/>
              </a:rPr>
              <a:t>23</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192256" y="0"/>
            <a:ext cx="999744" cy="963168"/>
          </a:xfrm>
          <a:prstGeom prst="rect">
            <a:avLst/>
          </a:prstGeom>
        </p:spPr>
      </p:pic>
      <p:pic>
        <p:nvPicPr>
          <p:cNvPr id="3" name="Рисунок 2"/>
          <p:cNvPicPr>
            <a:picLocks noChangeAspect="1"/>
          </p:cNvPicPr>
          <p:nvPr/>
        </p:nvPicPr>
        <p:blipFill>
          <a:blip r:embed="rId3"/>
          <a:stretch>
            <a:fillRect/>
          </a:stretch>
        </p:blipFill>
        <p:spPr>
          <a:xfrm>
            <a:off x="0" y="2264664"/>
            <a:ext cx="5526024" cy="2737104"/>
          </a:xfrm>
          <a:prstGeom prst="rect">
            <a:avLst/>
          </a:prstGeom>
        </p:spPr>
      </p:pic>
      <p:pic>
        <p:nvPicPr>
          <p:cNvPr id="4" name="Рисунок 3"/>
          <p:cNvPicPr>
            <a:picLocks noChangeAspect="1"/>
          </p:cNvPicPr>
          <p:nvPr/>
        </p:nvPicPr>
        <p:blipFill>
          <a:blip r:embed="rId4"/>
          <a:stretch>
            <a:fillRect/>
          </a:stretch>
        </p:blipFill>
        <p:spPr>
          <a:xfrm>
            <a:off x="6306312" y="2282952"/>
            <a:ext cx="4913376" cy="2700528"/>
          </a:xfrm>
          <a:prstGeom prst="rect">
            <a:avLst/>
          </a:prstGeom>
        </p:spPr>
      </p:pic>
      <p:sp>
        <p:nvSpPr>
          <p:cNvPr id="5" name="Прямоугольник 4"/>
          <p:cNvSpPr/>
          <p:nvPr/>
        </p:nvSpPr>
        <p:spPr>
          <a:xfrm>
            <a:off x="432816" y="289560"/>
            <a:ext cx="5187696" cy="307848"/>
          </a:xfrm>
          <a:prstGeom prst="rect">
            <a:avLst/>
          </a:prstGeom>
        </p:spPr>
        <p:txBody>
          <a:bodyPr wrap="none" lIns="0" tIns="0" rIns="0" bIns="0">
            <a:noAutofit/>
          </a:bodyPr>
          <a:lstStyle/>
          <a:p>
            <a:pPr indent="0">
              <a:lnSpc>
                <a:spcPts val="2810"/>
              </a:lnSpc>
            </a:pPr>
            <a:r>
              <a:rPr lang="ru" sz="2300">
                <a:latin typeface="Calibri"/>
              </a:rPr>
              <a:t>Основные правила электробезопасности</a:t>
            </a:r>
          </a:p>
        </p:txBody>
      </p:sp>
      <p:sp>
        <p:nvSpPr>
          <p:cNvPr id="6" name="Прямоугольник 5"/>
          <p:cNvSpPr/>
          <p:nvPr/>
        </p:nvSpPr>
        <p:spPr>
          <a:xfrm>
            <a:off x="435864" y="1313688"/>
            <a:ext cx="10411968" cy="694944"/>
          </a:xfrm>
          <a:prstGeom prst="rect">
            <a:avLst/>
          </a:prstGeom>
        </p:spPr>
        <p:txBody>
          <a:bodyPr lIns="0" tIns="0" rIns="0" bIns="0">
            <a:noAutofit/>
          </a:bodyPr>
          <a:lstStyle/>
          <a:p>
            <a:pPr indent="0" algn="just">
              <a:lnSpc>
                <a:spcPts val="2930"/>
              </a:lnSpc>
            </a:pPr>
            <a:r>
              <a:rPr lang="ru" sz="2400" b="1">
                <a:latin typeface="Calibri"/>
              </a:rPr>
              <a:t>Однофазное прикосновение к сети    Двухфазное прикосновение к сети</a:t>
            </a:r>
          </a:p>
          <a:p>
            <a:pPr indent="0" algn="just">
              <a:lnSpc>
                <a:spcPts val="1590"/>
              </a:lnSpc>
              <a:spcAft>
                <a:spcPts val="2590"/>
              </a:spcAft>
            </a:pPr>
            <a:r>
              <a:rPr lang="ru" sz="1300">
                <a:latin typeface="Calibri"/>
              </a:rPr>
              <a:t>В установках с глухо заземлённой нейтралью </a:t>
            </a:r>
            <a:r>
              <a:rPr lang="en-US" sz="1300">
                <a:latin typeface="Calibri"/>
              </a:rPr>
              <a:t>(U </a:t>
            </a:r>
            <a:r>
              <a:rPr lang="ru" sz="1300">
                <a:latin typeface="Calibri"/>
              </a:rPr>
              <a:t>до 1 КВ)    </a:t>
            </a:r>
            <a:r>
              <a:rPr lang="ru" sz="1300" baseline="30000">
                <a:latin typeface="Calibri"/>
              </a:rPr>
              <a:t>В</a:t>
            </a:r>
            <a:r>
              <a:rPr lang="ru" sz="1300">
                <a:latin typeface="Calibri"/>
              </a:rPr>
              <a:t> Установках с глухо за-гемлёнгтой нейтралью </a:t>
            </a:r>
            <a:r>
              <a:rPr lang="en-US" sz="1300">
                <a:latin typeface="Calibri"/>
              </a:rPr>
              <a:t>(U </a:t>
            </a:r>
            <a:r>
              <a:rPr lang="ru" sz="1300">
                <a:latin typeface="Calibri"/>
              </a:rPr>
              <a:t>до </a:t>
            </a:r>
            <a:r>
              <a:rPr lang="ru" sz="1300" baseline="30000">
                <a:latin typeface="Calibri"/>
              </a:rPr>
              <a:t>1 КВ</a:t>
            </a:r>
            <a:r>
              <a:rPr lang="ru" sz="1300">
                <a:latin typeface="Calibri"/>
              </a:rPr>
              <a:t>)</a:t>
            </a:r>
          </a:p>
        </p:txBody>
      </p:sp>
      <p:sp>
        <p:nvSpPr>
          <p:cNvPr id="7" name="Прямоугольник 6"/>
          <p:cNvSpPr/>
          <p:nvPr/>
        </p:nvSpPr>
        <p:spPr>
          <a:xfrm>
            <a:off x="573024" y="2444496"/>
            <a:ext cx="4535424" cy="582168"/>
          </a:xfrm>
          <a:prstGeom prst="rect">
            <a:avLst/>
          </a:prstGeom>
        </p:spPr>
        <p:txBody>
          <a:bodyPr lIns="0" tIns="0" rIns="0" bIns="0">
            <a:noAutofit/>
          </a:bodyPr>
          <a:lstStyle/>
          <a:p>
            <a:pPr indent="0">
              <a:lnSpc>
                <a:spcPts val="1080"/>
              </a:lnSpc>
              <a:spcBef>
                <a:spcPts val="2590"/>
              </a:spcBef>
            </a:pPr>
            <a:r>
              <a:rPr lang="ru" sz="1400">
                <a:solidFill>
                  <a:srgbClr val="30282A"/>
                </a:solidFill>
                <a:latin typeface="Calibri"/>
              </a:rPr>
              <a:t>в установках с глухозаземленной нейтралью </a:t>
            </a:r>
            <a:r>
              <a:rPr lang="en-US" sz="1400" b="1" i="1" spc="100">
                <a:solidFill>
                  <a:srgbClr val="30282A"/>
                </a:solidFill>
                <a:latin typeface="Calibri"/>
              </a:rPr>
              <a:t>(U</a:t>
            </a:r>
            <a:r>
              <a:rPr lang="en-US" sz="1400">
                <a:solidFill>
                  <a:srgbClr val="30282A"/>
                </a:solidFill>
                <a:latin typeface="Calibri"/>
              </a:rPr>
              <a:t> </a:t>
            </a:r>
            <a:r>
              <a:rPr lang="ru" sz="1400">
                <a:solidFill>
                  <a:srgbClr val="30282A"/>
                </a:solidFill>
                <a:latin typeface="Calibri"/>
              </a:rPr>
              <a:t>до 1 кВ)</a:t>
            </a:r>
          </a:p>
          <a:p>
            <a:pPr marL="967740" indent="0" algn="just">
              <a:lnSpc>
                <a:spcPts val="1080"/>
              </a:lnSpc>
            </a:pPr>
            <a:r>
              <a:rPr lang="ru" sz="650" b="1">
                <a:solidFill>
                  <a:srgbClr val="30282A"/>
                </a:solidFill>
                <a:latin typeface="Arial"/>
              </a:rPr>
              <a:t>у</a:t>
            </a:r>
            <a:r>
              <a:rPr lang="ru" sz="650" b="1" strike="sngStrike">
                <a:solidFill>
                  <a:srgbClr val="30282A"/>
                </a:solidFill>
                <a:latin typeface="Arial"/>
              </a:rPr>
              <a:t>-</a:t>
            </a:r>
            <a:r>
              <a:rPr lang="ru" sz="650" b="1">
                <a:solidFill>
                  <a:srgbClr val="30282A"/>
                </a:solidFill>
                <a:latin typeface="Arial"/>
              </a:rPr>
              <a:t>1    </a:t>
            </a:r>
            <a:r>
              <a:rPr lang="en-US" sz="650" b="1">
                <a:solidFill>
                  <a:srgbClr val="30282A"/>
                </a:solidFill>
                <a:latin typeface="Arial"/>
              </a:rPr>
              <a:t>L,</a:t>
            </a:r>
          </a:p>
          <a:p>
            <a:pPr marL="408940" indent="0" algn="just">
              <a:lnSpc>
                <a:spcPts val="1080"/>
              </a:lnSpc>
            </a:pPr>
            <a:r>
              <a:rPr lang="ru" sz="750">
                <a:solidFill>
                  <a:srgbClr val="30282A"/>
                </a:solidFill>
                <a:latin typeface="Candara"/>
              </a:rPr>
              <a:t>1</a:t>
            </a:r>
            <a:r>
              <a:rPr lang="ru" sz="750" b="1">
                <a:solidFill>
                  <a:srgbClr val="30282A"/>
                </a:solidFill>
                <a:latin typeface="Arial"/>
              </a:rPr>
              <a:t>НПГУЧ—С</a:t>
            </a:r>
            <a:r>
              <a:rPr lang="ru" sz="750" b="1" strike="sngStrike">
                <a:solidFill>
                  <a:srgbClr val="30282A"/>
                </a:solidFill>
                <a:latin typeface="Arial"/>
              </a:rPr>
              <a:t>=1</a:t>
            </a:r>
            <a:r>
              <a:rPr lang="ru" sz="750" b="1">
                <a:solidFill>
                  <a:srgbClr val="30282A"/>
                </a:solidFill>
                <a:latin typeface="Arial"/>
              </a:rPr>
              <a:t>    -    - </a:t>
            </a:r>
            <a:r>
              <a:rPr lang="en-US" sz="750" b="1">
                <a:solidFill>
                  <a:srgbClr val="30282A"/>
                </a:solidFill>
                <a:latin typeface="Arial"/>
              </a:rPr>
              <a:t>La</a:t>
            </a:r>
          </a:p>
          <a:p>
            <a:pPr marL="408940" indent="0" algn="just">
              <a:lnSpc>
                <a:spcPts val="1080"/>
              </a:lnSpc>
              <a:spcAft>
                <a:spcPts val="12250"/>
              </a:spcAft>
            </a:pPr>
            <a:r>
              <a:rPr lang="en-US" sz="850" b="1">
                <a:solidFill>
                  <a:srgbClr val="30282A"/>
                </a:solidFill>
                <a:latin typeface="Bookman Old Style"/>
              </a:rPr>
              <a:t>I    </a:t>
            </a:r>
            <a:r>
              <a:rPr lang="ru" sz="850" b="1" u="sng">
                <a:solidFill>
                  <a:srgbClr val="30282A"/>
                </a:solidFill>
                <a:latin typeface="Bookman Old Style"/>
              </a:rPr>
              <a:t>|</a:t>
            </a:r>
            <a:r>
              <a:rPr lang="ru" sz="850" b="1">
                <a:solidFill>
                  <a:srgbClr val="30282A"/>
                </a:solidFill>
                <a:latin typeface="Bookman Old Style"/>
              </a:rPr>
              <a:t> у у    ———</a:t>
            </a:r>
            <a:r>
              <a:rPr lang="en-US" sz="850" b="1">
                <a:solidFill>
                  <a:srgbClr val="30282A"/>
                </a:solidFill>
                <a:latin typeface="Bookman Old Style"/>
              </a:rPr>
              <a:t>f—</a:t>
            </a:r>
            <a:r>
              <a:rPr lang="ru" sz="850" b="1">
                <a:solidFill>
                  <a:srgbClr val="30282A"/>
                </a:solidFill>
                <a:latin typeface="Bookman Old Style"/>
              </a:rPr>
              <a:t>--ттзг</a:t>
            </a:r>
            <a:r>
              <a:rPr lang="en-US" sz="850" b="1">
                <a:solidFill>
                  <a:srgbClr val="30282A"/>
                </a:solidFill>
                <a:latin typeface="Bookman Old Style"/>
              </a:rPr>
              <a:t>-f^ L3</a:t>
            </a:r>
          </a:p>
        </p:txBody>
      </p:sp>
      <p:sp>
        <p:nvSpPr>
          <p:cNvPr id="8" name="Прямоугольник 7"/>
          <p:cNvSpPr/>
          <p:nvPr/>
        </p:nvSpPr>
        <p:spPr>
          <a:xfrm>
            <a:off x="441960" y="5199888"/>
            <a:ext cx="5114544" cy="469392"/>
          </a:xfrm>
          <a:prstGeom prst="rect">
            <a:avLst/>
          </a:prstGeom>
        </p:spPr>
        <p:txBody>
          <a:bodyPr lIns="0" tIns="0" rIns="0" bIns="0">
            <a:noAutofit/>
          </a:bodyPr>
          <a:lstStyle/>
          <a:p>
            <a:pPr indent="0" algn="just">
              <a:lnSpc>
                <a:spcPts val="1950"/>
              </a:lnSpc>
              <a:spcBef>
                <a:spcPts val="12250"/>
              </a:spcBef>
            </a:pPr>
            <a:r>
              <a:rPr lang="en-US" sz="1600">
                <a:latin typeface="Calibri"/>
              </a:rPr>
              <a:t>R^</a:t>
            </a:r>
            <a:r>
              <a:rPr lang="ru" sz="1600">
                <a:latin typeface="Calibri"/>
              </a:rPr>
              <a:t>, </a:t>
            </a:r>
            <a:r>
              <a:rPr lang="en-US" sz="1600">
                <a:latin typeface="Calibri"/>
              </a:rPr>
              <a:t>R</a:t>
            </a:r>
            <a:r>
              <a:rPr lang="en-US" sz="1600" baseline="-25000">
                <a:latin typeface="Calibri"/>
              </a:rPr>
              <a:t>n</a:t>
            </a:r>
            <a:r>
              <a:rPr lang="en-US" sz="1600">
                <a:latin typeface="Calibri"/>
              </a:rPr>
              <a:t> </a:t>
            </a:r>
            <a:r>
              <a:rPr lang="ru" sz="1600">
                <a:latin typeface="Calibri"/>
              </a:rPr>
              <a:t>- сопротивление обуви и пола</a:t>
            </a:r>
          </a:p>
          <a:p>
            <a:pPr indent="0" algn="just">
              <a:lnSpc>
                <a:spcPts val="1950"/>
              </a:lnSpc>
            </a:pPr>
            <a:r>
              <a:rPr lang="en-US" sz="1600">
                <a:latin typeface="Calibri"/>
              </a:rPr>
              <a:t>R</a:t>
            </a:r>
            <a:r>
              <a:rPr lang="en-US" sz="1600" baseline="-25000">
                <a:latin typeface="Calibri"/>
              </a:rPr>
              <a:t>o</a:t>
            </a:r>
            <a:r>
              <a:rPr lang="en-US" sz="1600">
                <a:latin typeface="Calibri"/>
              </a:rPr>
              <a:t> </a:t>
            </a:r>
            <a:r>
              <a:rPr lang="ru" sz="1600">
                <a:latin typeface="Calibri"/>
              </a:rPr>
              <a:t>- сопротивление заземления нейтрали трансформатора</a:t>
            </a:r>
          </a:p>
        </p:txBody>
      </p:sp>
      <p:sp>
        <p:nvSpPr>
          <p:cNvPr id="9" name="Прямоугольник 8"/>
          <p:cNvSpPr/>
          <p:nvPr/>
        </p:nvSpPr>
        <p:spPr>
          <a:xfrm>
            <a:off x="11097768" y="6477000"/>
            <a:ext cx="173736" cy="134112"/>
          </a:xfrm>
          <a:prstGeom prst="rect">
            <a:avLst/>
          </a:prstGeom>
        </p:spPr>
        <p:txBody>
          <a:bodyPr wrap="none" lIns="0" tIns="0" rIns="0" bIns="0">
            <a:noAutofit/>
          </a:bodyPr>
          <a:lstStyle/>
          <a:p>
            <a:pPr indent="0">
              <a:lnSpc>
                <a:spcPts val="1340"/>
              </a:lnSpc>
            </a:pPr>
            <a:r>
              <a:rPr lang="ru" sz="1100">
                <a:solidFill>
                  <a:srgbClr val="898989"/>
                </a:solidFill>
                <a:latin typeface="Calibri"/>
              </a:rPr>
              <a:t>24</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259312" y="0"/>
            <a:ext cx="932688" cy="859536"/>
          </a:xfrm>
          <a:prstGeom prst="rect">
            <a:avLst/>
          </a:prstGeom>
        </p:spPr>
      </p:pic>
      <p:pic>
        <p:nvPicPr>
          <p:cNvPr id="3" name="Рисунок 2"/>
          <p:cNvPicPr>
            <a:picLocks noChangeAspect="1"/>
          </p:cNvPicPr>
          <p:nvPr/>
        </p:nvPicPr>
        <p:blipFill>
          <a:blip r:embed="rId3"/>
          <a:stretch>
            <a:fillRect/>
          </a:stretch>
        </p:blipFill>
        <p:spPr>
          <a:xfrm>
            <a:off x="481584" y="1322832"/>
            <a:ext cx="5352288" cy="3797808"/>
          </a:xfrm>
          <a:prstGeom prst="rect">
            <a:avLst/>
          </a:prstGeom>
        </p:spPr>
      </p:pic>
      <p:pic>
        <p:nvPicPr>
          <p:cNvPr id="4" name="Рисунок 3"/>
          <p:cNvPicPr>
            <a:picLocks noChangeAspect="1"/>
          </p:cNvPicPr>
          <p:nvPr/>
        </p:nvPicPr>
        <p:blipFill>
          <a:blip r:embed="rId4"/>
          <a:stretch>
            <a:fillRect/>
          </a:stretch>
        </p:blipFill>
        <p:spPr>
          <a:xfrm>
            <a:off x="6376416" y="1389888"/>
            <a:ext cx="5559552" cy="3663696"/>
          </a:xfrm>
          <a:prstGeom prst="rect">
            <a:avLst/>
          </a:prstGeom>
        </p:spPr>
      </p:pic>
      <p:sp>
        <p:nvSpPr>
          <p:cNvPr id="5" name="Прямоугольник 4"/>
          <p:cNvSpPr/>
          <p:nvPr/>
        </p:nvSpPr>
        <p:spPr>
          <a:xfrm>
            <a:off x="3452794" y="357166"/>
            <a:ext cx="2758440" cy="307848"/>
          </a:xfrm>
          <a:prstGeom prst="rect">
            <a:avLst/>
          </a:prstGeom>
        </p:spPr>
        <p:txBody>
          <a:bodyPr wrap="none" lIns="0" tIns="0" rIns="0" bIns="0">
            <a:noAutofit/>
          </a:bodyPr>
          <a:lstStyle/>
          <a:p>
            <a:pPr indent="0">
              <a:lnSpc>
                <a:spcPts val="2810"/>
              </a:lnSpc>
            </a:pPr>
            <a:r>
              <a:rPr lang="ru" sz="2300" dirty="0">
                <a:latin typeface="Calibri"/>
              </a:rPr>
              <a:t>Электробезопасность</a:t>
            </a:r>
          </a:p>
        </p:txBody>
      </p:sp>
      <p:sp>
        <p:nvSpPr>
          <p:cNvPr id="6" name="Прямоугольник 5"/>
          <p:cNvSpPr/>
          <p:nvPr/>
        </p:nvSpPr>
        <p:spPr>
          <a:xfrm>
            <a:off x="11167872" y="6477000"/>
            <a:ext cx="103632" cy="134112"/>
          </a:xfrm>
          <a:prstGeom prst="rect">
            <a:avLst/>
          </a:prstGeom>
        </p:spPr>
        <p:txBody>
          <a:bodyPr wrap="none" lIns="0" tIns="0" rIns="0" bIns="0">
            <a:noAutofit/>
          </a:bodyPr>
          <a:lstStyle/>
          <a:p>
            <a:pPr indent="0">
              <a:lnSpc>
                <a:spcPts val="1340"/>
              </a:lnSpc>
            </a:pPr>
            <a:r>
              <a:rPr lang="ru" sz="1100">
                <a:solidFill>
                  <a:srgbClr val="898989"/>
                </a:solidFill>
                <a:latin typeface="Calibri"/>
              </a:rPr>
              <a:t>4</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581656" y="2212848"/>
            <a:ext cx="2517648" cy="1380744"/>
          </a:xfrm>
          <a:prstGeom prst="rect">
            <a:avLst/>
          </a:prstGeom>
        </p:spPr>
      </p:pic>
      <p:pic>
        <p:nvPicPr>
          <p:cNvPr id="3" name="Рисунок 2"/>
          <p:cNvPicPr>
            <a:picLocks noChangeAspect="1"/>
          </p:cNvPicPr>
          <p:nvPr/>
        </p:nvPicPr>
        <p:blipFill>
          <a:blip r:embed="rId3"/>
          <a:stretch>
            <a:fillRect/>
          </a:stretch>
        </p:blipFill>
        <p:spPr>
          <a:xfrm>
            <a:off x="5263896" y="2215896"/>
            <a:ext cx="2615184" cy="1365504"/>
          </a:xfrm>
          <a:prstGeom prst="rect">
            <a:avLst/>
          </a:prstGeom>
        </p:spPr>
      </p:pic>
      <p:sp>
        <p:nvSpPr>
          <p:cNvPr id="4" name="Прямоугольник 3"/>
          <p:cNvSpPr/>
          <p:nvPr/>
        </p:nvSpPr>
        <p:spPr>
          <a:xfrm>
            <a:off x="344424" y="283464"/>
            <a:ext cx="2755392" cy="307848"/>
          </a:xfrm>
          <a:prstGeom prst="rect">
            <a:avLst/>
          </a:prstGeom>
        </p:spPr>
        <p:txBody>
          <a:bodyPr wrap="none" lIns="0" tIns="0" rIns="0" bIns="0">
            <a:noAutofit/>
          </a:bodyPr>
          <a:lstStyle/>
          <a:p>
            <a:pPr indent="0">
              <a:lnSpc>
                <a:spcPts val="2810"/>
              </a:lnSpc>
            </a:pPr>
            <a:r>
              <a:rPr lang="ru" sz="2300">
                <a:latin typeface="Calibri"/>
              </a:rPr>
              <a:t>Электробезопасность</a:t>
            </a:r>
          </a:p>
        </p:txBody>
      </p:sp>
      <p:sp>
        <p:nvSpPr>
          <p:cNvPr id="5" name="Прямоугольник 4"/>
          <p:cNvSpPr/>
          <p:nvPr/>
        </p:nvSpPr>
        <p:spPr>
          <a:xfrm>
            <a:off x="1432560" y="1115568"/>
            <a:ext cx="9284208" cy="262128"/>
          </a:xfrm>
          <a:prstGeom prst="rect">
            <a:avLst/>
          </a:prstGeom>
        </p:spPr>
        <p:txBody>
          <a:bodyPr lIns="0" tIns="0" rIns="0" bIns="0">
            <a:noAutofit/>
          </a:bodyPr>
          <a:lstStyle/>
          <a:p>
            <a:pPr indent="0" algn="just">
              <a:lnSpc>
                <a:spcPts val="850"/>
              </a:lnSpc>
            </a:pPr>
            <a:r>
              <a:rPr lang="ru" sz="500">
                <a:latin typeface="Calibri"/>
              </a:rPr>
              <a:t>о    </a:t>
            </a:r>
            <a:r>
              <a:rPr lang="en-US" sz="400" i="1">
                <a:latin typeface="Georgia"/>
              </a:rPr>
              <a:t>\J    KJ</a:t>
            </a:r>
          </a:p>
          <a:p>
            <a:pPr indent="0">
              <a:lnSpc>
                <a:spcPts val="2320"/>
              </a:lnSpc>
            </a:pPr>
            <a:r>
              <a:rPr lang="ru" sz="1900">
                <a:latin typeface="Calibri"/>
              </a:rPr>
              <a:t>Структура мирового производства электрической энергии по видам первичной энергии</a:t>
            </a:r>
          </a:p>
        </p:txBody>
      </p:sp>
      <p:sp>
        <p:nvSpPr>
          <p:cNvPr id="6" name="Прямоугольник 5"/>
          <p:cNvSpPr/>
          <p:nvPr/>
        </p:nvSpPr>
        <p:spPr>
          <a:xfrm>
            <a:off x="3828288" y="3724656"/>
            <a:ext cx="417576" cy="164592"/>
          </a:xfrm>
          <a:prstGeom prst="rect">
            <a:avLst/>
          </a:prstGeom>
        </p:spPr>
        <p:txBody>
          <a:bodyPr wrap="none" lIns="0" tIns="0" rIns="0" bIns="0">
            <a:noAutofit/>
          </a:bodyPr>
          <a:lstStyle/>
          <a:p>
            <a:pPr indent="0">
              <a:lnSpc>
                <a:spcPts val="1590"/>
              </a:lnSpc>
            </a:pPr>
            <a:r>
              <a:rPr lang="ru" sz="1300">
                <a:solidFill>
                  <a:srgbClr val="4D4D4D"/>
                </a:solidFill>
                <a:latin typeface="Calibri"/>
              </a:rPr>
              <a:t>24.7%</a:t>
            </a:r>
          </a:p>
        </p:txBody>
      </p:sp>
      <p:sp>
        <p:nvSpPr>
          <p:cNvPr id="7" name="Прямоугольник 6"/>
          <p:cNvSpPr/>
          <p:nvPr/>
        </p:nvSpPr>
        <p:spPr>
          <a:xfrm>
            <a:off x="3197352" y="4142232"/>
            <a:ext cx="1767840" cy="1405128"/>
          </a:xfrm>
          <a:prstGeom prst="rect">
            <a:avLst/>
          </a:prstGeom>
        </p:spPr>
        <p:txBody>
          <a:bodyPr lIns="0" tIns="0" rIns="0" bIns="0">
            <a:noAutofit/>
          </a:bodyPr>
          <a:lstStyle/>
          <a:p>
            <a:pPr marL="127000" indent="0">
              <a:lnSpc>
                <a:spcPts val="1590"/>
              </a:lnSpc>
              <a:spcAft>
                <a:spcPts val="1680"/>
              </a:spcAft>
            </a:pPr>
            <a:r>
              <a:rPr lang="ru" sz="1300">
                <a:solidFill>
                  <a:srgbClr val="363B3A"/>
                </a:solidFill>
                <a:latin typeface="Calibri"/>
              </a:rPr>
              <a:t>6116 млрд. кВт-ч</a:t>
            </a:r>
          </a:p>
          <a:p>
            <a:pPr indent="419100">
              <a:lnSpc>
                <a:spcPts val="2736"/>
              </a:lnSpc>
            </a:pPr>
            <a:r>
              <a:rPr lang="ru" sz="1300" b="1">
                <a:solidFill>
                  <a:srgbClr val="363B3A"/>
                </a:solidFill>
                <a:latin typeface="Palatino Linotype"/>
              </a:rPr>
              <a:t>Уголь н торф </a:t>
            </a:r>
            <a:r>
              <a:rPr lang="ru" sz="1300" b="1" u="sng">
                <a:solidFill>
                  <a:srgbClr val="363B3A"/>
                </a:solidFill>
                <a:latin typeface="Palatino Linotype"/>
              </a:rPr>
              <a:t>I '</a:t>
            </a:r>
            <a:r>
              <a:rPr lang="ru" sz="1300" b="1">
                <a:solidFill>
                  <a:srgbClr val="363B3A"/>
                </a:solidFill>
                <a:latin typeface="Palatino Linotype"/>
              </a:rPr>
              <a:t> Природным гат </a:t>
            </a:r>
            <a:r>
              <a:rPr lang="ru" sz="1800" u="sng">
                <a:solidFill>
                  <a:srgbClr val="623623"/>
                </a:solidFill>
                <a:latin typeface="Calibri"/>
              </a:rPr>
              <a:t>П</a:t>
            </a:r>
            <a:r>
              <a:rPr lang="ru" sz="1800">
                <a:solidFill>
                  <a:srgbClr val="623623"/>
                </a:solidFill>
                <a:latin typeface="Calibri"/>
              </a:rPr>
              <a:t> </a:t>
            </a:r>
            <a:r>
              <a:rPr lang="ru" sz="1300" b="1">
                <a:solidFill>
                  <a:srgbClr val="363B3A"/>
                </a:solidFill>
                <a:latin typeface="Palatino Linotype"/>
              </a:rPr>
              <a:t>Нефть</a:t>
            </a:r>
          </a:p>
        </p:txBody>
      </p:sp>
      <p:sp>
        <p:nvSpPr>
          <p:cNvPr id="8" name="Прямоугольник 7"/>
          <p:cNvSpPr/>
          <p:nvPr/>
        </p:nvSpPr>
        <p:spPr>
          <a:xfrm>
            <a:off x="6202680" y="3745992"/>
            <a:ext cx="1301496" cy="182880"/>
          </a:xfrm>
          <a:prstGeom prst="rect">
            <a:avLst/>
          </a:prstGeom>
        </p:spPr>
        <p:txBody>
          <a:bodyPr wrap="none" lIns="0" tIns="0" rIns="0" bIns="0">
            <a:noAutofit/>
          </a:bodyPr>
          <a:lstStyle/>
          <a:p>
            <a:pPr indent="0" algn="just">
              <a:lnSpc>
                <a:spcPts val="1590"/>
              </a:lnSpc>
            </a:pPr>
            <a:r>
              <a:rPr lang="ru" sz="1300">
                <a:solidFill>
                  <a:srgbClr val="4D4D4D"/>
                </a:solidFill>
                <a:latin typeface="Calibri"/>
              </a:rPr>
              <a:t>20,1%    5.8%</a:t>
            </a:r>
          </a:p>
        </p:txBody>
      </p:sp>
      <p:sp>
        <p:nvSpPr>
          <p:cNvPr id="9" name="Прямоугольник 8"/>
          <p:cNvSpPr/>
          <p:nvPr/>
        </p:nvSpPr>
        <p:spPr>
          <a:xfrm>
            <a:off x="5690616" y="4178808"/>
            <a:ext cx="1932432" cy="1380744"/>
          </a:xfrm>
          <a:prstGeom prst="rect">
            <a:avLst/>
          </a:prstGeom>
        </p:spPr>
        <p:txBody>
          <a:bodyPr lIns="0" tIns="0" rIns="0" bIns="0">
            <a:noAutofit/>
          </a:bodyPr>
          <a:lstStyle/>
          <a:p>
            <a:pPr marL="444500" indent="0" algn="just">
              <a:lnSpc>
                <a:spcPts val="1590"/>
              </a:lnSpc>
              <a:spcAft>
                <a:spcPts val="1750"/>
              </a:spcAft>
            </a:pPr>
            <a:r>
              <a:rPr lang="ru" sz="1300" u="sng">
                <a:solidFill>
                  <a:srgbClr val="363B3A"/>
                </a:solidFill>
                <a:latin typeface="Calibri"/>
              </a:rPr>
              <a:t>18930 млрд. кВт ч</a:t>
            </a:r>
          </a:p>
          <a:p>
            <a:pPr marL="444500" indent="0" algn="just">
              <a:lnSpc>
                <a:spcPts val="2496"/>
              </a:lnSpc>
              <a:spcAft>
                <a:spcPts val="210"/>
              </a:spcAft>
            </a:pPr>
            <a:r>
              <a:rPr lang="ru" sz="1300" b="1">
                <a:solidFill>
                  <a:srgbClr val="363B3A"/>
                </a:solidFill>
                <a:latin typeface="Palatino Linotype"/>
              </a:rPr>
              <a:t>Атомная энергия I мдрожсргия</a:t>
            </a:r>
          </a:p>
          <a:p>
            <a:pPr indent="0">
              <a:lnSpc>
                <a:spcPts val="2230"/>
              </a:lnSpc>
            </a:pPr>
            <a:r>
              <a:rPr lang="ru" sz="2000" b="1">
                <a:solidFill>
                  <a:srgbClr val="AF2D38"/>
                </a:solidFill>
                <a:latin typeface="Arial"/>
              </a:rPr>
              <a:t>■ </a:t>
            </a:r>
            <a:r>
              <a:rPr lang="ru" sz="2000" b="1">
                <a:solidFill>
                  <a:srgbClr val="363B3A"/>
                </a:solidFill>
                <a:latin typeface="Arial"/>
              </a:rPr>
              <a:t>нвиэ</a:t>
            </a:r>
          </a:p>
        </p:txBody>
      </p:sp>
      <p:sp>
        <p:nvSpPr>
          <p:cNvPr id="10" name="Прямоугольник 9"/>
          <p:cNvSpPr/>
          <p:nvPr/>
        </p:nvSpPr>
        <p:spPr>
          <a:xfrm>
            <a:off x="11170920" y="6477000"/>
            <a:ext cx="97536" cy="134112"/>
          </a:xfrm>
          <a:prstGeom prst="rect">
            <a:avLst/>
          </a:prstGeom>
        </p:spPr>
        <p:txBody>
          <a:bodyPr wrap="none" lIns="0" tIns="0" rIns="0" bIns="0">
            <a:noAutofit/>
          </a:bodyPr>
          <a:lstStyle/>
          <a:p>
            <a:pPr indent="0">
              <a:lnSpc>
                <a:spcPts val="1340"/>
              </a:lnSpc>
            </a:pPr>
            <a:r>
              <a:rPr lang="ru" sz="1100">
                <a:solidFill>
                  <a:srgbClr val="898989"/>
                </a:solidFill>
                <a:latin typeface="Calibri"/>
              </a:rPr>
              <a:t>5</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521208" y="295656"/>
            <a:ext cx="2761488" cy="307848"/>
          </a:xfrm>
          <a:prstGeom prst="rect">
            <a:avLst/>
          </a:prstGeom>
        </p:spPr>
        <p:txBody>
          <a:bodyPr wrap="none" lIns="0" tIns="0" rIns="0" bIns="0">
            <a:noAutofit/>
          </a:bodyPr>
          <a:lstStyle/>
          <a:p>
            <a:pPr indent="0">
              <a:lnSpc>
                <a:spcPts val="2810"/>
              </a:lnSpc>
            </a:pPr>
            <a:r>
              <a:rPr lang="ru" sz="2300">
                <a:latin typeface="Calibri"/>
              </a:rPr>
              <a:t>Электробезопасность</a:t>
            </a:r>
          </a:p>
        </p:txBody>
      </p:sp>
      <p:sp>
        <p:nvSpPr>
          <p:cNvPr id="3" name="Прямоугольник 2"/>
          <p:cNvSpPr/>
          <p:nvPr/>
        </p:nvSpPr>
        <p:spPr>
          <a:xfrm>
            <a:off x="524256" y="1143000"/>
            <a:ext cx="10015728" cy="3596640"/>
          </a:xfrm>
          <a:prstGeom prst="rect">
            <a:avLst/>
          </a:prstGeom>
        </p:spPr>
        <p:txBody>
          <a:bodyPr lIns="0" tIns="0" rIns="0" bIns="0">
            <a:noAutofit/>
          </a:bodyPr>
          <a:lstStyle/>
          <a:p>
            <a:pPr indent="0">
              <a:lnSpc>
                <a:spcPts val="4632"/>
              </a:lnSpc>
              <a:spcAft>
                <a:spcPts val="700"/>
              </a:spcAft>
            </a:pPr>
            <a:r>
              <a:rPr lang="ru" sz="2400">
                <a:latin typeface="Calibri"/>
              </a:rPr>
              <a:t>Опасности, порождаемые электричеством, могут реализовываться в трех разновидностях:</a:t>
            </a:r>
          </a:p>
          <a:p>
            <a:pPr marL="254000" indent="-254000">
              <a:lnSpc>
                <a:spcPts val="2930"/>
              </a:lnSpc>
              <a:spcAft>
                <a:spcPts val="1820"/>
              </a:spcAft>
            </a:pPr>
            <a:r>
              <a:rPr lang="ru" sz="2400">
                <a:latin typeface="Calibri"/>
              </a:rPr>
              <a:t>•    Поражения людей</a:t>
            </a:r>
          </a:p>
          <a:p>
            <a:pPr marL="254000" indent="-254000">
              <a:lnSpc>
                <a:spcPts val="2930"/>
              </a:lnSpc>
              <a:spcAft>
                <a:spcPts val="1820"/>
              </a:spcAft>
            </a:pPr>
            <a:r>
              <a:rPr lang="ru" sz="2400">
                <a:latin typeface="Calibri"/>
              </a:rPr>
              <a:t>•    Возникновения пожаров</a:t>
            </a:r>
          </a:p>
          <a:p>
            <a:pPr marL="254000" indent="-254000">
              <a:lnSpc>
                <a:spcPts val="4656"/>
              </a:lnSpc>
            </a:pPr>
            <a:r>
              <a:rPr lang="ru" sz="2400">
                <a:latin typeface="Calibri"/>
              </a:rPr>
              <a:t>•    Создание чрезвычайных ситуаций для населения в регионах при авариях и катастрофах на объектах электроэнергетики</a:t>
            </a:r>
          </a:p>
        </p:txBody>
      </p:sp>
      <p:sp>
        <p:nvSpPr>
          <p:cNvPr id="4" name="Прямоугольник 3"/>
          <p:cNvSpPr/>
          <p:nvPr/>
        </p:nvSpPr>
        <p:spPr>
          <a:xfrm>
            <a:off x="11173968" y="6477000"/>
            <a:ext cx="100584" cy="134112"/>
          </a:xfrm>
          <a:prstGeom prst="rect">
            <a:avLst/>
          </a:prstGeom>
        </p:spPr>
        <p:txBody>
          <a:bodyPr wrap="none" lIns="0" tIns="0" rIns="0" bIns="0">
            <a:noAutofit/>
          </a:bodyPr>
          <a:lstStyle/>
          <a:p>
            <a:pPr indent="0">
              <a:lnSpc>
                <a:spcPts val="1340"/>
              </a:lnSpc>
            </a:pPr>
            <a:r>
              <a:rPr lang="ru" sz="1100">
                <a:solidFill>
                  <a:srgbClr val="898989"/>
                </a:solidFill>
                <a:latin typeface="Calibri"/>
              </a:rPr>
              <a:t>6</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466576" y="9144"/>
            <a:ext cx="707136" cy="694944"/>
          </a:xfrm>
          <a:prstGeom prst="rect">
            <a:avLst/>
          </a:prstGeom>
        </p:spPr>
      </p:pic>
      <p:pic>
        <p:nvPicPr>
          <p:cNvPr id="3" name="Рисунок 2"/>
          <p:cNvPicPr>
            <a:picLocks noChangeAspect="1"/>
          </p:cNvPicPr>
          <p:nvPr/>
        </p:nvPicPr>
        <p:blipFill>
          <a:blip r:embed="rId3"/>
          <a:stretch>
            <a:fillRect/>
          </a:stretch>
        </p:blipFill>
        <p:spPr>
          <a:xfrm>
            <a:off x="6437376" y="1539240"/>
            <a:ext cx="5023104" cy="3950208"/>
          </a:xfrm>
          <a:prstGeom prst="rect">
            <a:avLst/>
          </a:prstGeom>
        </p:spPr>
      </p:pic>
      <p:sp>
        <p:nvSpPr>
          <p:cNvPr id="4" name="Прямоугольник 3"/>
          <p:cNvSpPr/>
          <p:nvPr/>
        </p:nvSpPr>
        <p:spPr>
          <a:xfrm>
            <a:off x="518160" y="182880"/>
            <a:ext cx="3316224" cy="362712"/>
          </a:xfrm>
          <a:prstGeom prst="rect">
            <a:avLst/>
          </a:prstGeom>
        </p:spPr>
        <p:txBody>
          <a:bodyPr wrap="none" lIns="0" tIns="0" rIns="0" bIns="0">
            <a:noAutofit/>
          </a:bodyPr>
          <a:lstStyle/>
          <a:p>
            <a:pPr indent="0">
              <a:lnSpc>
                <a:spcPts val="3300"/>
              </a:lnSpc>
            </a:pPr>
            <a:r>
              <a:rPr lang="ru" sz="2700">
                <a:latin typeface="Calibri"/>
              </a:rPr>
              <a:t>Электробезопасность</a:t>
            </a:r>
          </a:p>
        </p:txBody>
      </p:sp>
      <p:sp>
        <p:nvSpPr>
          <p:cNvPr id="5" name="Прямоугольник 4"/>
          <p:cNvSpPr/>
          <p:nvPr/>
        </p:nvSpPr>
        <p:spPr>
          <a:xfrm>
            <a:off x="347472" y="1054608"/>
            <a:ext cx="5669280" cy="5056632"/>
          </a:xfrm>
          <a:prstGeom prst="rect">
            <a:avLst/>
          </a:prstGeom>
        </p:spPr>
        <p:txBody>
          <a:bodyPr lIns="0" tIns="0" rIns="0" bIns="0">
            <a:noAutofit/>
          </a:bodyPr>
          <a:lstStyle/>
          <a:p>
            <a:pPr marL="254000" indent="-254000">
              <a:lnSpc>
                <a:spcPts val="2352"/>
              </a:lnSpc>
            </a:pPr>
            <a:r>
              <a:rPr lang="ru" sz="1900">
                <a:latin typeface="Calibri"/>
              </a:rPr>
              <a:t>•</a:t>
            </a:r>
            <a:r>
              <a:rPr lang="ru" sz="2100" b="1">
                <a:latin typeface="Calibri"/>
              </a:rPr>
              <a:t>    Электробезопасность    </a:t>
            </a:r>
            <a:r>
              <a:rPr lang="ru" sz="1900">
                <a:latin typeface="Calibri"/>
              </a:rPr>
              <a:t>-    это система</a:t>
            </a:r>
          </a:p>
          <a:p>
            <a:pPr marL="254000" indent="0" algn="just">
              <a:lnSpc>
                <a:spcPts val="2352"/>
              </a:lnSpc>
            </a:pPr>
            <a:r>
              <a:rPr lang="ru" sz="1900">
                <a:latin typeface="Calibri"/>
              </a:rPr>
              <a:t>организационных    и    технических</a:t>
            </a:r>
          </a:p>
          <a:p>
            <a:pPr marL="254000" indent="0" algn="just">
              <a:lnSpc>
                <a:spcPts val="2352"/>
              </a:lnSpc>
            </a:pPr>
            <a:r>
              <a:rPr lang="ru" sz="1900">
                <a:latin typeface="Calibri"/>
              </a:rPr>
              <a:t>мероприятий и средств,    обеспечивающих</a:t>
            </a:r>
          </a:p>
          <a:p>
            <a:pPr marL="254000" indent="0" algn="just">
              <a:lnSpc>
                <a:spcPts val="2352"/>
              </a:lnSpc>
              <a:spcAft>
                <a:spcPts val="700"/>
              </a:spcAft>
            </a:pPr>
            <a:r>
              <a:rPr lang="ru" sz="1900">
                <a:latin typeface="Calibri"/>
              </a:rPr>
              <a:t>защиту людей от вредного и опасного воздействия электрического тока, электрической дуги, электромагнитного поля и статического электричества.</a:t>
            </a:r>
          </a:p>
          <a:p>
            <a:pPr marL="254000" indent="-254000">
              <a:lnSpc>
                <a:spcPts val="2352"/>
              </a:lnSpc>
            </a:pPr>
            <a:r>
              <a:rPr lang="ru" sz="1900">
                <a:latin typeface="Calibri"/>
              </a:rPr>
              <a:t>•</a:t>
            </a:r>
            <a:r>
              <a:rPr lang="ru" sz="2100" b="1">
                <a:latin typeface="Calibri"/>
              </a:rPr>
              <a:t>    Электроустановками    </a:t>
            </a:r>
            <a:r>
              <a:rPr lang="ru" sz="1900">
                <a:latin typeface="Calibri"/>
              </a:rPr>
              <a:t>-    называют те</a:t>
            </a:r>
          </a:p>
          <a:p>
            <a:pPr marL="254000" indent="0" algn="just">
              <a:lnSpc>
                <a:spcPts val="2352"/>
              </a:lnSpc>
              <a:spcAft>
                <a:spcPts val="700"/>
              </a:spcAft>
            </a:pPr>
            <a:r>
              <a:rPr lang="ru" sz="1900">
                <a:latin typeface="Calibri"/>
              </a:rPr>
              <a:t>установки, в которых производится, преобразуется, распределяется или потребляется электрическая энергия.</a:t>
            </a:r>
          </a:p>
          <a:p>
            <a:pPr marL="254000" indent="-254000">
              <a:lnSpc>
                <a:spcPts val="2352"/>
              </a:lnSpc>
            </a:pPr>
            <a:r>
              <a:rPr lang="ru" sz="1900">
                <a:latin typeface="Calibri"/>
              </a:rPr>
              <a:t>•    Электроустановки разделяют по назначению (генерирующие, потребительские и преобразовательно-распределительные), роду тока (постоянного и переменного) и напряжению (до 1000 В и выше 1000 В).</a:t>
            </a:r>
          </a:p>
        </p:txBody>
      </p:sp>
      <p:sp>
        <p:nvSpPr>
          <p:cNvPr id="6" name="Прямоугольник 5"/>
          <p:cNvSpPr/>
          <p:nvPr/>
        </p:nvSpPr>
        <p:spPr>
          <a:xfrm>
            <a:off x="11170920" y="6477000"/>
            <a:ext cx="100584" cy="134112"/>
          </a:xfrm>
          <a:prstGeom prst="rect">
            <a:avLst/>
          </a:prstGeom>
        </p:spPr>
        <p:txBody>
          <a:bodyPr wrap="none" lIns="0" tIns="0" rIns="0" bIns="0">
            <a:noAutofit/>
          </a:bodyPr>
          <a:lstStyle/>
          <a:p>
            <a:pPr indent="0">
              <a:lnSpc>
                <a:spcPts val="1340"/>
              </a:lnSpc>
            </a:pPr>
            <a:r>
              <a:rPr lang="ru" sz="1100">
                <a:solidFill>
                  <a:srgbClr val="898989"/>
                </a:solidFill>
                <a:latin typeface="Calibri"/>
              </a:rPr>
              <a:t>8</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388864" y="2212848"/>
            <a:ext cx="1420368" cy="615696"/>
          </a:xfrm>
          <a:prstGeom prst="rect">
            <a:avLst/>
          </a:prstGeom>
        </p:spPr>
      </p:pic>
      <p:sp>
        <p:nvSpPr>
          <p:cNvPr id="4" name="Прямоугольник 3"/>
          <p:cNvSpPr/>
          <p:nvPr/>
        </p:nvSpPr>
        <p:spPr>
          <a:xfrm>
            <a:off x="265176" y="813816"/>
            <a:ext cx="11524488" cy="1063752"/>
          </a:xfrm>
          <a:prstGeom prst="rect">
            <a:avLst/>
          </a:prstGeom>
        </p:spPr>
        <p:txBody>
          <a:bodyPr lIns="0" tIns="0" rIns="0" bIns="0">
            <a:noAutofit/>
          </a:bodyPr>
          <a:lstStyle/>
          <a:p>
            <a:pPr marL="114300" indent="0" algn="just">
              <a:lnSpc>
                <a:spcPts val="2160"/>
              </a:lnSpc>
              <a:spcAft>
                <a:spcPts val="2170"/>
              </a:spcAft>
            </a:pPr>
            <a:r>
              <a:rPr lang="ru" sz="1900">
                <a:latin typeface="Calibri"/>
              </a:rPr>
              <a:t>Напряжение 220 Вольт, присутствующее в бытовой электрической сети, безусловно является опасным, однако и более низкие напряжения могут представлять угрозу для человека. Дело в том, что </a:t>
            </a:r>
            <a:r>
              <a:rPr lang="ru" sz="1900" b="1">
                <a:latin typeface="Calibri"/>
              </a:rPr>
              <a:t>поражающим фактором является электрический ток</a:t>
            </a:r>
            <a:r>
              <a:rPr lang="ru" sz="1900">
                <a:latin typeface="Calibri"/>
              </a:rPr>
              <a:t>, который согласно закону Ома зависит, кроме всего прочего, от сопротивления (в данном случае - тела человека).</a:t>
            </a:r>
          </a:p>
        </p:txBody>
      </p:sp>
      <p:sp>
        <p:nvSpPr>
          <p:cNvPr id="5" name="Прямоугольник 4"/>
          <p:cNvSpPr/>
          <p:nvPr/>
        </p:nvSpPr>
        <p:spPr>
          <a:xfrm>
            <a:off x="356616" y="3520440"/>
            <a:ext cx="11436096" cy="2667000"/>
          </a:xfrm>
          <a:prstGeom prst="rect">
            <a:avLst/>
          </a:prstGeom>
        </p:spPr>
        <p:txBody>
          <a:bodyPr lIns="0" tIns="0" rIns="0" bIns="0">
            <a:noAutofit/>
          </a:bodyPr>
          <a:lstStyle/>
          <a:p>
            <a:pPr indent="0">
              <a:lnSpc>
                <a:spcPts val="2400"/>
              </a:lnSpc>
              <a:spcBef>
                <a:spcPts val="3920"/>
              </a:spcBef>
              <a:spcAft>
                <a:spcPts val="1540"/>
              </a:spcAft>
            </a:pPr>
            <a:r>
              <a:rPr lang="ru" sz="1900">
                <a:latin typeface="Calibri"/>
              </a:rPr>
              <a:t>Сопротивление тела константой не является. Оно значительно снижается при повышенной влажности, алкогольном опьянении. На его значение оказывают психоэмоциональное состояние, усталость и т.п. Среднее значение сопротивления тела человека при проведении расчетов принимается за 1000 Ом, однако это достаточно условно.</a:t>
            </a:r>
          </a:p>
          <a:p>
            <a:pPr indent="0" algn="just">
              <a:lnSpc>
                <a:spcPts val="2400"/>
              </a:lnSpc>
            </a:pPr>
            <a:r>
              <a:rPr lang="ru" sz="1900">
                <a:latin typeface="Calibri"/>
              </a:rPr>
              <a:t>Величина электрического тока более 10 мА (0,01 А), протекающего через тело человека представляет серьезную угрозу его здоровью и жизни. Время воздействия электрического тока тоже является величиной критичной. Физиологическое воздействие тока на организм проявляется судорожным бесконтрольным сокращением мышц, в том числе - сердечной.</a:t>
            </a:r>
          </a:p>
        </p:txBody>
      </p:sp>
      <p:sp>
        <p:nvSpPr>
          <p:cNvPr id="6" name="Прямоугольник 5"/>
          <p:cNvSpPr/>
          <p:nvPr/>
        </p:nvSpPr>
        <p:spPr>
          <a:xfrm>
            <a:off x="11100816" y="6477000"/>
            <a:ext cx="170688" cy="134112"/>
          </a:xfrm>
          <a:prstGeom prst="rect">
            <a:avLst/>
          </a:prstGeom>
        </p:spPr>
        <p:txBody>
          <a:bodyPr wrap="none" lIns="0" tIns="0" rIns="0" bIns="0">
            <a:noAutofit/>
          </a:bodyPr>
          <a:lstStyle/>
          <a:p>
            <a:pPr indent="0">
              <a:lnSpc>
                <a:spcPts val="1340"/>
              </a:lnSpc>
            </a:pPr>
            <a:r>
              <a:rPr lang="ru" sz="1100">
                <a:solidFill>
                  <a:srgbClr val="898989"/>
                </a:solidFill>
                <a:latin typeface="Calibri"/>
              </a:rPr>
              <a:t>10</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09522" y="357166"/>
            <a:ext cx="11430080" cy="6280638"/>
          </a:xfrm>
          <a:prstGeom prst="rect">
            <a:avLst/>
          </a:prstGeom>
        </p:spPr>
      </p:pic>
      <p:sp>
        <p:nvSpPr>
          <p:cNvPr id="4" name="Прямоугольник 3"/>
          <p:cNvSpPr/>
          <p:nvPr/>
        </p:nvSpPr>
        <p:spPr>
          <a:xfrm>
            <a:off x="11100816" y="6477000"/>
            <a:ext cx="170688" cy="134112"/>
          </a:xfrm>
          <a:prstGeom prst="rect">
            <a:avLst/>
          </a:prstGeom>
        </p:spPr>
        <p:txBody>
          <a:bodyPr wrap="none" lIns="0" tIns="0" rIns="0" bIns="0">
            <a:noAutofit/>
          </a:bodyPr>
          <a:lstStyle/>
          <a:p>
            <a:pPr indent="0">
              <a:lnSpc>
                <a:spcPts val="1340"/>
              </a:lnSpc>
            </a:pPr>
            <a:r>
              <a:rPr lang="ru" sz="1100">
                <a:solidFill>
                  <a:srgbClr val="898989"/>
                </a:solidFill>
                <a:latin typeface="Calibri"/>
              </a:rPr>
              <a:t>11</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908048" y="890016"/>
            <a:ext cx="8302752" cy="4885944"/>
          </a:xfrm>
          <a:prstGeom prst="rect">
            <a:avLst/>
          </a:prstGeom>
        </p:spPr>
      </p:pic>
      <p:sp>
        <p:nvSpPr>
          <p:cNvPr id="4" name="Прямоугольник 3"/>
          <p:cNvSpPr/>
          <p:nvPr/>
        </p:nvSpPr>
        <p:spPr>
          <a:xfrm>
            <a:off x="2054352" y="1060704"/>
            <a:ext cx="847344" cy="231648"/>
          </a:xfrm>
          <a:prstGeom prst="rect">
            <a:avLst/>
          </a:prstGeom>
        </p:spPr>
        <p:txBody>
          <a:bodyPr wrap="none" lIns="0" tIns="0" rIns="0" bIns="0">
            <a:noAutofit/>
          </a:bodyPr>
          <a:lstStyle/>
          <a:p>
            <a:pPr marL="292100" indent="0">
              <a:lnSpc>
                <a:spcPts val="2200"/>
              </a:lnSpc>
            </a:pPr>
            <a:r>
              <a:rPr lang="ru" sz="1800">
                <a:solidFill>
                  <a:srgbClr val="30282A"/>
                </a:solidFill>
                <a:latin typeface="Calibri"/>
              </a:rPr>
              <a:t>мсА</a:t>
            </a:r>
          </a:p>
        </p:txBody>
      </p:sp>
      <p:sp>
        <p:nvSpPr>
          <p:cNvPr id="5" name="Прямоугольник 4"/>
          <p:cNvSpPr/>
          <p:nvPr/>
        </p:nvSpPr>
        <p:spPr>
          <a:xfrm>
            <a:off x="7242048" y="1389888"/>
            <a:ext cx="1085088" cy="134112"/>
          </a:xfrm>
          <a:prstGeom prst="rect">
            <a:avLst/>
          </a:prstGeom>
        </p:spPr>
        <p:txBody>
          <a:bodyPr wrap="none" lIns="0" tIns="0" rIns="0" bIns="0">
            <a:noAutofit/>
          </a:bodyPr>
          <a:lstStyle/>
          <a:p>
            <a:pPr indent="0">
              <a:lnSpc>
                <a:spcPts val="1460"/>
              </a:lnSpc>
            </a:pPr>
            <a:r>
              <a:rPr lang="ru" sz="1200" b="1">
                <a:solidFill>
                  <a:srgbClr val="4D4D4D"/>
                </a:solidFill>
                <a:latin typeface="Calibri"/>
              </a:rPr>
              <a:t>фибриляция</a:t>
            </a:r>
          </a:p>
        </p:txBody>
      </p:sp>
      <p:sp>
        <p:nvSpPr>
          <p:cNvPr id="6" name="Прямоугольник 5"/>
          <p:cNvSpPr/>
          <p:nvPr/>
        </p:nvSpPr>
        <p:spPr>
          <a:xfrm>
            <a:off x="5724144" y="1414272"/>
            <a:ext cx="701040" cy="103632"/>
          </a:xfrm>
          <a:prstGeom prst="rect">
            <a:avLst/>
          </a:prstGeom>
        </p:spPr>
        <p:txBody>
          <a:bodyPr wrap="none" lIns="0" tIns="0" rIns="0" bIns="0">
            <a:noAutofit/>
          </a:bodyPr>
          <a:lstStyle/>
          <a:p>
            <a:pPr indent="0">
              <a:lnSpc>
                <a:spcPts val="1460"/>
              </a:lnSpc>
            </a:pPr>
            <a:r>
              <a:rPr lang="ru" sz="1200" b="1">
                <a:solidFill>
                  <a:srgbClr val="4D4D4D"/>
                </a:solidFill>
                <a:latin typeface="Calibri"/>
              </a:rPr>
              <a:t>паралич</a:t>
            </a:r>
          </a:p>
        </p:txBody>
      </p:sp>
      <p:sp>
        <p:nvSpPr>
          <p:cNvPr id="7" name="Прямоугольник 6"/>
          <p:cNvSpPr/>
          <p:nvPr/>
        </p:nvSpPr>
        <p:spPr>
          <a:xfrm>
            <a:off x="8686800" y="1414272"/>
            <a:ext cx="859536" cy="79248"/>
          </a:xfrm>
          <a:prstGeom prst="rect">
            <a:avLst/>
          </a:prstGeom>
        </p:spPr>
        <p:txBody>
          <a:bodyPr wrap="none" lIns="0" tIns="0" rIns="0" bIns="0">
            <a:noAutofit/>
          </a:bodyPr>
          <a:lstStyle/>
          <a:p>
            <a:pPr indent="0">
              <a:lnSpc>
                <a:spcPts val="1460"/>
              </a:lnSpc>
            </a:pPr>
            <a:r>
              <a:rPr lang="ru" sz="1200" b="1">
                <a:solidFill>
                  <a:srgbClr val="4D4D4D"/>
                </a:solidFill>
                <a:latin typeface="Calibri"/>
              </a:rPr>
              <a:t>остановка</a:t>
            </a:r>
          </a:p>
        </p:txBody>
      </p:sp>
      <p:sp>
        <p:nvSpPr>
          <p:cNvPr id="8" name="Прямоугольник 7"/>
          <p:cNvSpPr/>
          <p:nvPr/>
        </p:nvSpPr>
        <p:spPr>
          <a:xfrm>
            <a:off x="2822448" y="1420368"/>
            <a:ext cx="1127760" cy="85344"/>
          </a:xfrm>
          <a:prstGeom prst="rect">
            <a:avLst/>
          </a:prstGeom>
        </p:spPr>
        <p:txBody>
          <a:bodyPr wrap="none" lIns="0" tIns="0" rIns="0" bIns="0">
            <a:noAutofit/>
          </a:bodyPr>
          <a:lstStyle/>
          <a:p>
            <a:pPr indent="0">
              <a:lnSpc>
                <a:spcPts val="1170"/>
              </a:lnSpc>
            </a:pPr>
            <a:r>
              <a:rPr lang="ru" sz="1050" b="1">
                <a:solidFill>
                  <a:srgbClr val="4D4D4D"/>
                </a:solidFill>
                <a:latin typeface="Arial"/>
              </a:rPr>
              <a:t>покалывание</a:t>
            </a:r>
          </a:p>
        </p:txBody>
      </p:sp>
      <p:sp>
        <p:nvSpPr>
          <p:cNvPr id="9" name="Прямоугольник 8"/>
          <p:cNvSpPr/>
          <p:nvPr/>
        </p:nvSpPr>
        <p:spPr>
          <a:xfrm>
            <a:off x="4236720" y="1420368"/>
            <a:ext cx="762000" cy="109728"/>
          </a:xfrm>
          <a:prstGeom prst="rect">
            <a:avLst/>
          </a:prstGeom>
        </p:spPr>
        <p:txBody>
          <a:bodyPr wrap="none" lIns="0" tIns="0" rIns="0" bIns="0">
            <a:noAutofit/>
          </a:bodyPr>
          <a:lstStyle/>
          <a:p>
            <a:pPr indent="0">
              <a:lnSpc>
                <a:spcPts val="1460"/>
              </a:lnSpc>
            </a:pPr>
            <a:r>
              <a:rPr lang="ru" sz="1200" b="1">
                <a:solidFill>
                  <a:srgbClr val="4D4D4D"/>
                </a:solidFill>
                <a:latin typeface="Calibri"/>
              </a:rPr>
              <a:t>судороги</a:t>
            </a:r>
          </a:p>
        </p:txBody>
      </p:sp>
      <p:sp>
        <p:nvSpPr>
          <p:cNvPr id="10" name="Прямоугольник 9"/>
          <p:cNvSpPr/>
          <p:nvPr/>
        </p:nvSpPr>
        <p:spPr>
          <a:xfrm>
            <a:off x="5693664" y="1536192"/>
            <a:ext cx="737616" cy="103632"/>
          </a:xfrm>
          <a:prstGeom prst="rect">
            <a:avLst/>
          </a:prstGeom>
        </p:spPr>
        <p:txBody>
          <a:bodyPr wrap="none" lIns="0" tIns="0" rIns="0" bIns="0">
            <a:noAutofit/>
          </a:bodyPr>
          <a:lstStyle/>
          <a:p>
            <a:pPr indent="0">
              <a:lnSpc>
                <a:spcPts val="1460"/>
              </a:lnSpc>
            </a:pPr>
            <a:r>
              <a:rPr lang="ru" sz="1200" b="1">
                <a:solidFill>
                  <a:srgbClr val="4D4D4D"/>
                </a:solidFill>
                <a:latin typeface="Calibri"/>
              </a:rPr>
              <a:t>дыхания</a:t>
            </a:r>
          </a:p>
        </p:txBody>
      </p:sp>
      <p:sp>
        <p:nvSpPr>
          <p:cNvPr id="11" name="Прямоугольник 10"/>
          <p:cNvSpPr/>
          <p:nvPr/>
        </p:nvSpPr>
        <p:spPr>
          <a:xfrm>
            <a:off x="7345680" y="1536192"/>
            <a:ext cx="908304" cy="109728"/>
          </a:xfrm>
          <a:prstGeom prst="rect">
            <a:avLst/>
          </a:prstGeom>
        </p:spPr>
        <p:txBody>
          <a:bodyPr wrap="none" lIns="0" tIns="0" rIns="0" bIns="0">
            <a:noAutofit/>
          </a:bodyPr>
          <a:lstStyle/>
          <a:p>
            <a:pPr indent="0">
              <a:lnSpc>
                <a:spcPts val="1460"/>
              </a:lnSpc>
            </a:pPr>
            <a:r>
              <a:rPr lang="ru" sz="1200" b="1">
                <a:solidFill>
                  <a:srgbClr val="4D4D4D"/>
                </a:solidFill>
                <a:latin typeface="Calibri"/>
              </a:rPr>
              <a:t>желудочка</a:t>
            </a:r>
          </a:p>
        </p:txBody>
      </p:sp>
      <p:sp>
        <p:nvSpPr>
          <p:cNvPr id="12" name="Прямоугольник 11"/>
          <p:cNvSpPr/>
          <p:nvPr/>
        </p:nvSpPr>
        <p:spPr>
          <a:xfrm>
            <a:off x="8833104" y="1536192"/>
            <a:ext cx="609600" cy="115824"/>
          </a:xfrm>
          <a:prstGeom prst="rect">
            <a:avLst/>
          </a:prstGeom>
        </p:spPr>
        <p:txBody>
          <a:bodyPr wrap="none" lIns="0" tIns="0" rIns="0" bIns="0">
            <a:noAutofit/>
          </a:bodyPr>
          <a:lstStyle/>
          <a:p>
            <a:pPr indent="0">
              <a:lnSpc>
                <a:spcPts val="1170"/>
              </a:lnSpc>
            </a:pPr>
            <a:r>
              <a:rPr lang="ru" sz="1050" b="1">
                <a:solidFill>
                  <a:srgbClr val="4D4D4D"/>
                </a:solidFill>
                <a:latin typeface="Arial"/>
              </a:rPr>
              <a:t>сердца</a:t>
            </a:r>
          </a:p>
        </p:txBody>
      </p:sp>
      <p:sp>
        <p:nvSpPr>
          <p:cNvPr id="13" name="Прямоугольник 12"/>
          <p:cNvSpPr/>
          <p:nvPr/>
        </p:nvSpPr>
        <p:spPr>
          <a:xfrm>
            <a:off x="2133600" y="1773936"/>
            <a:ext cx="487680" cy="109728"/>
          </a:xfrm>
          <a:prstGeom prst="rect">
            <a:avLst/>
          </a:prstGeom>
        </p:spPr>
        <p:txBody>
          <a:bodyPr wrap="none" lIns="0" tIns="0" rIns="0" bIns="0">
            <a:noAutofit/>
          </a:bodyPr>
          <a:lstStyle/>
          <a:p>
            <a:pPr indent="0">
              <a:lnSpc>
                <a:spcPts val="1240"/>
              </a:lnSpc>
            </a:pPr>
            <a:r>
              <a:rPr lang="ru" sz="1100">
                <a:solidFill>
                  <a:srgbClr val="4D4D4D"/>
                </a:solidFill>
                <a:latin typeface="Bookman Old Style"/>
              </a:rPr>
              <a:t>10000</a:t>
            </a:r>
          </a:p>
        </p:txBody>
      </p:sp>
      <p:sp>
        <p:nvSpPr>
          <p:cNvPr id="14" name="Прямоугольник 13"/>
          <p:cNvSpPr/>
          <p:nvPr/>
        </p:nvSpPr>
        <p:spPr>
          <a:xfrm>
            <a:off x="2871216" y="2103120"/>
            <a:ext cx="121920" cy="91440"/>
          </a:xfrm>
          <a:prstGeom prst="rect">
            <a:avLst/>
          </a:prstGeom>
        </p:spPr>
        <p:txBody>
          <a:bodyPr wrap="none" lIns="0" tIns="0" rIns="0" bIns="0">
            <a:noAutofit/>
          </a:bodyPr>
          <a:lstStyle/>
          <a:p>
            <a:pPr indent="0">
              <a:lnSpc>
                <a:spcPts val="1950"/>
              </a:lnSpc>
            </a:pPr>
            <a:r>
              <a:rPr lang="ru" sz="1600">
                <a:solidFill>
                  <a:srgbClr val="898989"/>
                </a:solidFill>
                <a:latin typeface="Calibri"/>
              </a:rPr>
              <a:t>ч</a:t>
            </a:r>
          </a:p>
        </p:txBody>
      </p:sp>
      <p:sp>
        <p:nvSpPr>
          <p:cNvPr id="15" name="Прямоугольник 14"/>
          <p:cNvSpPr/>
          <p:nvPr/>
        </p:nvSpPr>
        <p:spPr>
          <a:xfrm>
            <a:off x="0" y="0"/>
            <a:ext cx="0" cy="0"/>
          </a:xfrm>
          <a:prstGeom prst="rect">
            <a:avLst/>
          </a:prstGeom>
        </p:spPr>
        <p:txBody>
          <a:bodyPr wrap="none" lIns="0" tIns="0" rIns="0" bIns="0">
            <a:noAutofit/>
          </a:bodyPr>
          <a:lstStyle/>
          <a:p>
            <a:endParaRPr/>
          </a:p>
        </p:txBody>
      </p:sp>
      <p:sp>
        <p:nvSpPr>
          <p:cNvPr id="16" name="Прямоугольник 15"/>
          <p:cNvSpPr/>
          <p:nvPr/>
        </p:nvSpPr>
        <p:spPr>
          <a:xfrm>
            <a:off x="2237232" y="2810256"/>
            <a:ext cx="384048" cy="109728"/>
          </a:xfrm>
          <a:prstGeom prst="rect">
            <a:avLst/>
          </a:prstGeom>
        </p:spPr>
        <p:txBody>
          <a:bodyPr wrap="none" lIns="0" tIns="0" rIns="0" bIns="0">
            <a:noAutofit/>
          </a:bodyPr>
          <a:lstStyle/>
          <a:p>
            <a:pPr indent="0">
              <a:lnSpc>
                <a:spcPts val="1170"/>
              </a:lnSpc>
            </a:pPr>
            <a:r>
              <a:rPr lang="ru" sz="1050">
                <a:solidFill>
                  <a:srgbClr val="4C5D7F"/>
                </a:solidFill>
                <a:latin typeface="Arial"/>
              </a:rPr>
              <a:t>1000</a:t>
            </a:r>
          </a:p>
        </p:txBody>
      </p:sp>
      <p:sp>
        <p:nvSpPr>
          <p:cNvPr id="17" name="Прямоугольник 16"/>
          <p:cNvSpPr/>
          <p:nvPr/>
        </p:nvSpPr>
        <p:spPr>
          <a:xfrm>
            <a:off x="8217408" y="4974336"/>
            <a:ext cx="384048" cy="109728"/>
          </a:xfrm>
          <a:prstGeom prst="rect">
            <a:avLst/>
          </a:prstGeom>
        </p:spPr>
        <p:txBody>
          <a:bodyPr wrap="none" lIns="0" tIns="0" rIns="0" bIns="0">
            <a:noAutofit/>
          </a:bodyPr>
          <a:lstStyle/>
          <a:p>
            <a:pPr indent="0">
              <a:lnSpc>
                <a:spcPts val="1240"/>
              </a:lnSpc>
            </a:pPr>
            <a:r>
              <a:rPr lang="ru" sz="1100" spc="100">
                <a:solidFill>
                  <a:srgbClr val="4D4D4D"/>
                </a:solidFill>
                <a:latin typeface="Bookman Old Style"/>
              </a:rPr>
              <a:t>1000</a:t>
            </a:r>
          </a:p>
        </p:txBody>
      </p:sp>
      <p:sp>
        <p:nvSpPr>
          <p:cNvPr id="18" name="Прямоугольник 17"/>
          <p:cNvSpPr/>
          <p:nvPr/>
        </p:nvSpPr>
        <p:spPr>
          <a:xfrm>
            <a:off x="7248144" y="4980432"/>
            <a:ext cx="298704" cy="103632"/>
          </a:xfrm>
          <a:prstGeom prst="rect">
            <a:avLst/>
          </a:prstGeom>
        </p:spPr>
        <p:txBody>
          <a:bodyPr wrap="none" lIns="0" tIns="0" rIns="0" bIns="0">
            <a:noAutofit/>
          </a:bodyPr>
          <a:lstStyle/>
          <a:p>
            <a:pPr indent="0">
              <a:lnSpc>
                <a:spcPts val="1590"/>
              </a:lnSpc>
            </a:pPr>
            <a:r>
              <a:rPr lang="ru" sz="1300">
                <a:solidFill>
                  <a:srgbClr val="4D4D4D"/>
                </a:solidFill>
                <a:latin typeface="Calibri"/>
              </a:rPr>
              <a:t>500</a:t>
            </a:r>
          </a:p>
        </p:txBody>
      </p:sp>
      <p:sp>
        <p:nvSpPr>
          <p:cNvPr id="19" name="Прямоугольник 18"/>
          <p:cNvSpPr/>
          <p:nvPr/>
        </p:nvSpPr>
        <p:spPr>
          <a:xfrm>
            <a:off x="9284208" y="4980432"/>
            <a:ext cx="390144" cy="103632"/>
          </a:xfrm>
          <a:prstGeom prst="rect">
            <a:avLst/>
          </a:prstGeom>
        </p:spPr>
        <p:txBody>
          <a:bodyPr wrap="none" lIns="0" tIns="0" rIns="0" bIns="0">
            <a:noAutofit/>
          </a:bodyPr>
          <a:lstStyle/>
          <a:p>
            <a:pPr indent="0">
              <a:lnSpc>
                <a:spcPts val="1590"/>
              </a:lnSpc>
            </a:pPr>
            <a:r>
              <a:rPr lang="ru" sz="1300">
                <a:solidFill>
                  <a:srgbClr val="4D4D4D"/>
                </a:solidFill>
                <a:latin typeface="Calibri"/>
              </a:rPr>
              <a:t>5000</a:t>
            </a:r>
          </a:p>
        </p:txBody>
      </p:sp>
      <p:sp>
        <p:nvSpPr>
          <p:cNvPr id="20" name="Прямоугольник 19"/>
          <p:cNvSpPr/>
          <p:nvPr/>
        </p:nvSpPr>
        <p:spPr>
          <a:xfrm>
            <a:off x="2865120" y="5187696"/>
            <a:ext cx="7126224" cy="158496"/>
          </a:xfrm>
          <a:prstGeom prst="rect">
            <a:avLst/>
          </a:prstGeom>
        </p:spPr>
        <p:txBody>
          <a:bodyPr wrap="none" lIns="0" tIns="0" rIns="0" bIns="0">
            <a:noAutofit/>
          </a:bodyPr>
          <a:lstStyle/>
          <a:p>
            <a:pPr indent="0" algn="r">
              <a:lnSpc>
                <a:spcPts val="1710"/>
              </a:lnSpc>
            </a:pPr>
            <a:r>
              <a:rPr lang="ru" sz="1400" b="1" dirty="0">
                <a:solidFill>
                  <a:srgbClr val="4D4D4D"/>
                </a:solidFill>
                <a:latin typeface="Calibri"/>
              </a:rPr>
              <a:t>График показывающий зависимость воздействия на организм человека</a:t>
            </a:r>
          </a:p>
        </p:txBody>
      </p:sp>
      <p:sp>
        <p:nvSpPr>
          <p:cNvPr id="21" name="Прямоугольник 20"/>
          <p:cNvSpPr/>
          <p:nvPr/>
        </p:nvSpPr>
        <p:spPr>
          <a:xfrm>
            <a:off x="3572256" y="5407152"/>
            <a:ext cx="5681472" cy="158496"/>
          </a:xfrm>
          <a:prstGeom prst="rect">
            <a:avLst/>
          </a:prstGeom>
        </p:spPr>
        <p:txBody>
          <a:bodyPr wrap="none" lIns="0" tIns="0" rIns="0" bIns="0">
            <a:noAutofit/>
          </a:bodyPr>
          <a:lstStyle/>
          <a:p>
            <a:pPr indent="0">
              <a:lnSpc>
                <a:spcPts val="1710"/>
              </a:lnSpc>
            </a:pPr>
            <a:r>
              <a:rPr lang="ru" sz="1400" b="1">
                <a:solidFill>
                  <a:srgbClr val="4D4D4D"/>
                </a:solidFill>
                <a:latin typeface="Calibri"/>
              </a:rPr>
              <a:t>электрического тока (I мА) на протяжении времени (Т мс)</a:t>
            </a:r>
          </a:p>
        </p:txBody>
      </p:sp>
      <p:sp>
        <p:nvSpPr>
          <p:cNvPr id="22" name="Прямоугольник 21"/>
          <p:cNvSpPr/>
          <p:nvPr/>
        </p:nvSpPr>
        <p:spPr>
          <a:xfrm>
            <a:off x="11100816" y="6477000"/>
            <a:ext cx="170688" cy="134112"/>
          </a:xfrm>
          <a:prstGeom prst="rect">
            <a:avLst/>
          </a:prstGeom>
        </p:spPr>
        <p:txBody>
          <a:bodyPr wrap="none" lIns="0" tIns="0" rIns="0" bIns="0">
            <a:noAutofit/>
          </a:bodyPr>
          <a:lstStyle/>
          <a:p>
            <a:pPr indent="0">
              <a:lnSpc>
                <a:spcPts val="1340"/>
              </a:lnSpc>
            </a:pPr>
            <a:r>
              <a:rPr lang="ru" sz="1100">
                <a:solidFill>
                  <a:srgbClr val="898989"/>
                </a:solidFill>
                <a:latin typeface="Calibri"/>
              </a:rPr>
              <a:t>12</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850136" y="1249680"/>
            <a:ext cx="8418576" cy="4203192"/>
          </a:xfrm>
          <a:prstGeom prst="rect">
            <a:avLst/>
          </a:prstGeom>
        </p:spPr>
      </p:pic>
      <p:sp>
        <p:nvSpPr>
          <p:cNvPr id="3" name="Прямоугольник 2"/>
          <p:cNvSpPr/>
          <p:nvPr/>
        </p:nvSpPr>
        <p:spPr>
          <a:xfrm>
            <a:off x="265176" y="313944"/>
            <a:ext cx="2755392" cy="307848"/>
          </a:xfrm>
          <a:prstGeom prst="rect">
            <a:avLst/>
          </a:prstGeom>
        </p:spPr>
        <p:txBody>
          <a:bodyPr wrap="none" lIns="0" tIns="0" rIns="0" bIns="0">
            <a:noAutofit/>
          </a:bodyPr>
          <a:lstStyle/>
          <a:p>
            <a:pPr indent="0">
              <a:lnSpc>
                <a:spcPts val="2810"/>
              </a:lnSpc>
            </a:pPr>
            <a:r>
              <a:rPr lang="ru" sz="2300">
                <a:latin typeface="Calibri"/>
              </a:rPr>
              <a:t>Электробезопасность</a:t>
            </a:r>
          </a:p>
        </p:txBody>
      </p:sp>
      <p:sp>
        <p:nvSpPr>
          <p:cNvPr id="4" name="Прямоугольник 3"/>
          <p:cNvSpPr/>
          <p:nvPr/>
        </p:nvSpPr>
        <p:spPr>
          <a:xfrm>
            <a:off x="11100816" y="6477000"/>
            <a:ext cx="170688" cy="134112"/>
          </a:xfrm>
          <a:prstGeom prst="rect">
            <a:avLst/>
          </a:prstGeom>
        </p:spPr>
        <p:txBody>
          <a:bodyPr wrap="none" lIns="0" tIns="0" rIns="0" bIns="0">
            <a:noAutofit/>
          </a:bodyPr>
          <a:lstStyle/>
          <a:p>
            <a:pPr indent="0">
              <a:lnSpc>
                <a:spcPts val="1340"/>
              </a:lnSpc>
            </a:pPr>
            <a:r>
              <a:rPr lang="ru" sz="1100">
                <a:solidFill>
                  <a:srgbClr val="898989"/>
                </a:solidFill>
                <a:latin typeface="Calibri"/>
              </a:rPr>
              <a:t>13</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1342</Words>
  <PresentationFormat>Произвольный</PresentationFormat>
  <Paragraphs>186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cp:lastModifiedBy>
  <cp:revision>1</cp:revision>
  <dcterms:modified xsi:type="dcterms:W3CDTF">2023-01-24T05:31:02Z</dcterms:modified>
</cp:coreProperties>
</file>